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3" r:id="rId3"/>
    <p:sldMasterId id="2147483712" r:id="rId4"/>
    <p:sldMasterId id="2147483738" r:id="rId5"/>
    <p:sldMasterId id="2147483750" r:id="rId6"/>
    <p:sldMasterId id="2147483774" r:id="rId7"/>
    <p:sldMasterId id="2147483814" r:id="rId8"/>
    <p:sldMasterId id="2147484080" r:id="rId9"/>
    <p:sldMasterId id="2147484116" r:id="rId10"/>
  </p:sldMasterIdLst>
  <p:notesMasterIdLst>
    <p:notesMasterId r:id="rId24"/>
  </p:notesMasterIdLst>
  <p:handoutMasterIdLst>
    <p:handoutMasterId r:id="rId25"/>
  </p:handoutMasterIdLst>
  <p:sldIdLst>
    <p:sldId id="859" r:id="rId11"/>
    <p:sldId id="837" r:id="rId12"/>
    <p:sldId id="817" r:id="rId13"/>
    <p:sldId id="819" r:id="rId14"/>
    <p:sldId id="766" r:id="rId15"/>
    <p:sldId id="820" r:id="rId16"/>
    <p:sldId id="364" r:id="rId17"/>
    <p:sldId id="854" r:id="rId18"/>
    <p:sldId id="848" r:id="rId19"/>
    <p:sldId id="847" r:id="rId20"/>
    <p:sldId id="822" r:id="rId21"/>
    <p:sldId id="861" r:id="rId22"/>
    <p:sldId id="740" r:id="rId23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59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  <a:srgbClr val="FF9999"/>
    <a:srgbClr val="FF3300"/>
    <a:srgbClr val="66FFFF"/>
    <a:srgbClr val="FFFF99"/>
    <a:srgbClr val="99FF99"/>
    <a:srgbClr val="FF0000"/>
    <a:srgbClr val="00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616" y="176"/>
      </p:cViewPr>
      <p:guideLst>
        <p:guide orient="horz" pos="2205"/>
        <p:guide pos="5978"/>
      </p:guideLst>
    </p:cSldViewPr>
  </p:slideViewPr>
  <p:outlineViewPr>
    <p:cViewPr>
      <p:scale>
        <a:sx n="33" d="100"/>
        <a:sy n="33" d="100"/>
      </p:scale>
      <p:origin x="0" y="-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sv-SE"/>
              <a:t>Bilaga E, 2007-2010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32B71F2-63BA-4317-91F9-D7A52B59CE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356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Bilaga E, 2007-2010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463"/>
            <a:ext cx="54419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9F2CDA8-67C9-4E45-AEFA-15F4BD8C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884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Bilaga E,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F2CDA8-67C9-4E45-AEFA-15F4BD8CB5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35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ja-JP" altLang="en-GB">
                <a:solidFill>
                  <a:srgbClr val="000000"/>
                </a:solidFill>
                <a:cs typeface="ＭＳ Ｐゴシック"/>
              </a:rPr>
              <a:t>Peter Alvarsson och Anna Rasmuson</a:t>
            </a:r>
            <a:endParaRPr lang="en-GB" altLang="ja-JP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56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56E75-2F9E-4D0B-9005-B0731A30794E}" type="slidenum">
              <a:rPr lang="ja-JP" altLang="en-GB" smtClean="0">
                <a:solidFill>
                  <a:srgbClr val="000000"/>
                </a:solidFill>
                <a:cs typeface="ＭＳ Ｐゴシック"/>
              </a:rPr>
              <a:pPr/>
              <a:t>11</a:t>
            </a:fld>
            <a:endParaRPr lang="en-GB" altLang="ja-JP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56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556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ja-JP" altLang="en-GB">
                <a:solidFill>
                  <a:srgbClr val="000000"/>
                </a:solidFill>
                <a:cs typeface="ＭＳ Ｐゴシック"/>
              </a:rPr>
              <a:t>Peter Alvarsson och Anna Rasmuson</a:t>
            </a:r>
            <a:endParaRPr lang="en-GB" altLang="ja-JP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56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56E75-2F9E-4D0B-9005-B0731A30794E}" type="slidenum">
              <a:rPr lang="ja-JP" altLang="en-GB" smtClean="0">
                <a:solidFill>
                  <a:srgbClr val="000000"/>
                </a:solidFill>
                <a:cs typeface="ＭＳ Ｐゴシック"/>
              </a:rPr>
              <a:pPr/>
              <a:t>3</a:t>
            </a:fld>
            <a:endParaRPr lang="en-GB" altLang="ja-JP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56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556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Bilaga E,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F2CDA8-67C9-4E45-AEFA-15F4BD8CB5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C1ED6-E46E-473F-90A2-3F740476D8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v-SE"/>
              <a:t>Använd “Visa” menyn och “sidhuvud och sidfot” för att ändra eller ta bort texten under strecket. </a:t>
            </a:r>
          </a:p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ja-JP" altLang="en-GB">
                <a:solidFill>
                  <a:srgbClr val="000000"/>
                </a:solidFill>
                <a:cs typeface="ＭＳ Ｐゴシック"/>
              </a:rPr>
              <a:t>Peter Alvarsson och Anna Rasmuson</a:t>
            </a:r>
            <a:endParaRPr lang="en-GB" altLang="ja-JP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56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56E75-2F9E-4D0B-9005-B0731A30794E}" type="slidenum">
              <a:rPr lang="ja-JP" altLang="en-GB" smtClean="0">
                <a:solidFill>
                  <a:srgbClr val="000000"/>
                </a:solidFill>
                <a:cs typeface="ＭＳ Ｐゴシック"/>
              </a:rPr>
              <a:pPr/>
              <a:t>6</a:t>
            </a:fld>
            <a:endParaRPr lang="en-GB" altLang="ja-JP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56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556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3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3900" y="739775"/>
            <a:ext cx="5349875" cy="3703638"/>
          </a:xfrm>
          <a:ln/>
        </p:spPr>
      </p:sp>
      <p:sp>
        <p:nvSpPr>
          <p:cNvPr id="571394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v-SE"/>
              <a:t>Tillämpa alla delar att börja fungera i ett system</a:t>
            </a:r>
          </a:p>
        </p:txBody>
      </p:sp>
      <p:sp>
        <p:nvSpPr>
          <p:cNvPr id="57139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3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E9D4A-070F-439A-A48F-9F72C9D097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3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90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Platshållare för bildnumm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53D409-E8D9-4061-B1D0-A79540A5762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8" name="Platshållare för anteckningar 4"/>
          <p:cNvSpPr>
            <a:spLocks noGrp="1"/>
          </p:cNvSpPr>
          <p:nvPr>
            <p:ph type="body" sz="quarter" idx="10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z="1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Det gör att man lika ofta ser</a:t>
            </a:r>
            <a:r>
              <a:rPr lang="sv-SE" baseline="0" dirty="0"/>
              <a:t> Utvecklande ledarskap längs axlarna Individuell utveckling och Organisatoriska resultat.</a:t>
            </a:r>
          </a:p>
          <a:p>
            <a:endParaRPr lang="sv-SE" baseline="0" dirty="0"/>
          </a:p>
          <a:p>
            <a:r>
              <a:rPr lang="sv-SE" baseline="0" dirty="0"/>
              <a:t>Det är lite om modellen och vad världen utanför visat vad den kan hjälpa till med.</a:t>
            </a:r>
          </a:p>
          <a:p>
            <a:endParaRPr lang="sv-SE" baseline="0" dirty="0"/>
          </a:p>
          <a:p>
            <a:r>
              <a:rPr lang="sv-SE" baseline="0" dirty="0"/>
              <a:t>Tillbaka till Karolinska, hur hänger den ihop med vad vi gör?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823AA-2118-4518-AD6A-6D6EB1375052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823AA-2118-4518-AD6A-6D6EB1375052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23"/>
          <p:cNvSpPr>
            <a:spLocks noChangeShapeType="1"/>
          </p:cNvSpPr>
          <p:nvPr/>
        </p:nvSpPr>
        <p:spPr bwMode="auto">
          <a:xfrm>
            <a:off x="3419478" y="6311900"/>
            <a:ext cx="615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/>
          </a:p>
        </p:txBody>
      </p:sp>
      <p:grpSp>
        <p:nvGrpSpPr>
          <p:cNvPr id="5" name="Group 824"/>
          <p:cNvGrpSpPr>
            <a:grpSpLocks/>
          </p:cNvGrpSpPr>
          <p:nvPr/>
        </p:nvGrpSpPr>
        <p:grpSpPr bwMode="auto">
          <a:xfrm>
            <a:off x="9356728" y="6432550"/>
            <a:ext cx="266700" cy="215900"/>
            <a:chOff x="10597" y="15761"/>
            <a:chExt cx="381" cy="314"/>
          </a:xfrm>
        </p:grpSpPr>
        <p:sp>
          <p:nvSpPr>
            <p:cNvPr id="6" name="Freeform 825"/>
            <p:cNvSpPr>
              <a:spLocks/>
            </p:cNvSpPr>
            <p:nvPr/>
          </p:nvSpPr>
          <p:spPr bwMode="auto">
            <a:xfrm>
              <a:off x="10801" y="15761"/>
              <a:ext cx="177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7" name="Freeform 826"/>
            <p:cNvSpPr>
              <a:spLocks/>
            </p:cNvSpPr>
            <p:nvPr/>
          </p:nvSpPr>
          <p:spPr bwMode="auto">
            <a:xfrm>
              <a:off x="10849" y="15761"/>
              <a:ext cx="129" cy="263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8" name="Freeform 827"/>
            <p:cNvSpPr>
              <a:spLocks/>
            </p:cNvSpPr>
            <p:nvPr/>
          </p:nvSpPr>
          <p:spPr bwMode="auto">
            <a:xfrm>
              <a:off x="10597" y="15761"/>
              <a:ext cx="184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9" name="Freeform 828"/>
            <p:cNvSpPr>
              <a:spLocks/>
            </p:cNvSpPr>
            <p:nvPr/>
          </p:nvSpPr>
          <p:spPr bwMode="auto">
            <a:xfrm>
              <a:off x="10597" y="15761"/>
              <a:ext cx="134" cy="26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/>
            </a:p>
          </p:txBody>
        </p:sp>
      </p:grpSp>
      <p:pic>
        <p:nvPicPr>
          <p:cNvPr id="10" name="Picture 949" descr="Karolinska Swe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8" y="5891213"/>
            <a:ext cx="32369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1" name="Rectangle 193"/>
          <p:cNvSpPr>
            <a:spLocks noGrp="1" noChangeArrowheads="1"/>
          </p:cNvSpPr>
          <p:nvPr>
            <p:ph type="ctrTitle" sz="quarter"/>
          </p:nvPr>
        </p:nvSpPr>
        <p:spPr>
          <a:xfrm>
            <a:off x="1416054" y="1917706"/>
            <a:ext cx="7070725" cy="1863725"/>
          </a:xfrm>
        </p:spPr>
        <p:txBody>
          <a:bodyPr lIns="83969" tIns="41985" rIns="83969" bIns="41985"/>
          <a:lstStyle>
            <a:lvl1pPr algn="ctr">
              <a:spcBef>
                <a:spcPct val="20000"/>
              </a:spcBef>
              <a:tabLst>
                <a:tab pos="661988" algn="l"/>
              </a:tabLs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3" name="Rectangle 1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6054" y="3913194"/>
            <a:ext cx="7070725" cy="1081087"/>
          </a:xfrm>
        </p:spPr>
        <p:txBody>
          <a:bodyPr lIns="83969" tIns="41985" rIns="83969" bIns="41985"/>
          <a:lstStyle>
            <a:lvl1pPr algn="ctr"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10" indent="0">
              <a:buNone/>
              <a:defRPr sz="2800"/>
            </a:lvl2pPr>
            <a:lvl3pPr marL="913421" indent="0">
              <a:buNone/>
              <a:defRPr sz="2400"/>
            </a:lvl3pPr>
            <a:lvl4pPr marL="1370128" indent="0">
              <a:buNone/>
              <a:defRPr sz="2000"/>
            </a:lvl4pPr>
            <a:lvl5pPr marL="1826840" indent="0">
              <a:buNone/>
              <a:defRPr sz="2000"/>
            </a:lvl5pPr>
            <a:lvl6pPr marL="2283547" indent="0">
              <a:buNone/>
              <a:defRPr sz="2000"/>
            </a:lvl6pPr>
            <a:lvl7pPr marL="2740257" indent="0">
              <a:buNone/>
              <a:defRPr sz="2000"/>
            </a:lvl7pPr>
            <a:lvl8pPr marL="3196966" indent="0">
              <a:buNone/>
              <a:defRPr sz="2000"/>
            </a:lvl8pPr>
            <a:lvl9pPr marL="3653681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10" indent="0">
              <a:buNone/>
              <a:defRPr sz="1200"/>
            </a:lvl2pPr>
            <a:lvl3pPr marL="913421" indent="0">
              <a:buNone/>
              <a:defRPr sz="1000"/>
            </a:lvl3pPr>
            <a:lvl4pPr marL="1370128" indent="0">
              <a:buNone/>
              <a:defRPr sz="900"/>
            </a:lvl4pPr>
            <a:lvl5pPr marL="1826840" indent="0">
              <a:buNone/>
              <a:defRPr sz="900"/>
            </a:lvl5pPr>
            <a:lvl6pPr marL="2283547" indent="0">
              <a:buNone/>
              <a:defRPr sz="900"/>
            </a:lvl6pPr>
            <a:lvl7pPr marL="2740257" indent="0">
              <a:buNone/>
              <a:defRPr sz="900"/>
            </a:lvl7pPr>
            <a:lvl8pPr marL="3196966" indent="0">
              <a:buNone/>
              <a:defRPr sz="900"/>
            </a:lvl8pPr>
            <a:lvl9pPr marL="3653681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95302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384556" y="6356374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Ledarskap, ledarskap, ledarskap 2023-11-22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99300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6D4B644-C39C-40D8-A7A7-AE3C26B56E67}" type="slidenum">
              <a:rPr lang="sv-SE" sz="18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95302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384556" y="6356374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Ledarskap, ledarskap, ledarskap 2023-11-22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6D4B644-C39C-40D8-A7A7-AE3C26B56E67}" type="slidenum">
              <a:rPr lang="sv-SE" sz="18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649"/>
            <a:ext cx="222885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649"/>
            <a:ext cx="652145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95302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384556" y="6356374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Ledarskap, ledarskap, ledarskap 2023-11-22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6D4B644-C39C-40D8-A7A7-AE3C26B56E67}" type="slidenum">
              <a:rPr lang="sv-SE" sz="18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Ledarskap, ledarskap, ledarskap 2023-11-22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12EC-3343-45A4-B357-BFB1464D59DB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Ledarskap, ledarskap, ledarskap 2023-11-22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EC53-07E5-4CE4-9129-F1A383883334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Ledarskap, ledarskap, ledarskap 2023-11-22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E77C-0EFF-4ED1-8B91-D42B4DBEB04E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Ledarskap, ledarskap, ledarskap 2023-11-22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CF99-96EB-4DA8-A6D3-FF30A6CB914F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Ledarskap, ledarskap, ledarskap 2023-11-22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CF5C-0CBA-4BCE-BC2B-57ACA2B5D33F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Ledarskap, ledarskap, ledarskap 2023-11-22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27A15-A6DD-43EF-A18C-720A190E766B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Ledarskap, ledarskap, ledarskap 2023-11-22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DF2E-B9B7-4A30-8FB8-693071DB8E13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989763" y="522294"/>
            <a:ext cx="2166938" cy="5519737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85775" y="522294"/>
            <a:ext cx="6351588" cy="551973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Ledarskap, ledarskap, ledarskap 2023-11-22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FA89-36E2-4875-B6D3-2D6735D25824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Ledarskap, ledarskap, ledarskap 2023-11-22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C6A7-5C70-4C42-8534-5ABA9EE366AE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Ledarskap, ledarskap, ledarskap 2023-11-22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1D8A-1675-43A9-915B-F7BEEFAE322F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Ledarskap, ledarskap, ledarskap 2023-11-22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A24D-D81F-4CAC-A39E-E5C4CB78AEBE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83200" y="1602000"/>
            <a:ext cx="8737200" cy="4525200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9" y="2060575"/>
            <a:ext cx="42592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43489" y="2060575"/>
            <a:ext cx="4260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00888" y="522294"/>
            <a:ext cx="2203450" cy="5653087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85778" y="522294"/>
            <a:ext cx="6462713" cy="565308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5778" y="1927225"/>
            <a:ext cx="42592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97438" y="1927225"/>
            <a:ext cx="42592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989763" y="522294"/>
            <a:ext cx="2166938" cy="5519737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85775" y="522294"/>
            <a:ext cx="6351588" cy="551973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23"/>
          <p:cNvSpPr>
            <a:spLocks noChangeShapeType="1"/>
          </p:cNvSpPr>
          <p:nvPr userDrawn="1"/>
        </p:nvSpPr>
        <p:spPr bwMode="auto">
          <a:xfrm>
            <a:off x="3419478" y="6311900"/>
            <a:ext cx="615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24"/>
          <p:cNvGrpSpPr>
            <a:grpSpLocks/>
          </p:cNvGrpSpPr>
          <p:nvPr userDrawn="1"/>
        </p:nvGrpSpPr>
        <p:grpSpPr bwMode="auto">
          <a:xfrm>
            <a:off x="9356728" y="6432550"/>
            <a:ext cx="266700" cy="215900"/>
            <a:chOff x="10597" y="15761"/>
            <a:chExt cx="381" cy="314"/>
          </a:xfrm>
        </p:grpSpPr>
        <p:sp>
          <p:nvSpPr>
            <p:cNvPr id="6" name="Freeform 825"/>
            <p:cNvSpPr>
              <a:spLocks/>
            </p:cNvSpPr>
            <p:nvPr/>
          </p:nvSpPr>
          <p:spPr bwMode="auto">
            <a:xfrm>
              <a:off x="10801" y="15761"/>
              <a:ext cx="177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826"/>
            <p:cNvSpPr>
              <a:spLocks/>
            </p:cNvSpPr>
            <p:nvPr/>
          </p:nvSpPr>
          <p:spPr bwMode="auto">
            <a:xfrm>
              <a:off x="10849" y="15761"/>
              <a:ext cx="129" cy="263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827"/>
            <p:cNvSpPr>
              <a:spLocks/>
            </p:cNvSpPr>
            <p:nvPr/>
          </p:nvSpPr>
          <p:spPr bwMode="auto">
            <a:xfrm>
              <a:off x="10597" y="15761"/>
              <a:ext cx="184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828"/>
            <p:cNvSpPr>
              <a:spLocks/>
            </p:cNvSpPr>
            <p:nvPr/>
          </p:nvSpPr>
          <p:spPr bwMode="auto">
            <a:xfrm>
              <a:off x="10597" y="15761"/>
              <a:ext cx="134" cy="26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0" name="Picture 949" descr="Karolinska Swe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8" y="5891213"/>
            <a:ext cx="32369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1" name="Rectangle 193"/>
          <p:cNvSpPr>
            <a:spLocks noGrp="1" noChangeArrowheads="1"/>
          </p:cNvSpPr>
          <p:nvPr>
            <p:ph type="ctrTitle" sz="quarter"/>
          </p:nvPr>
        </p:nvSpPr>
        <p:spPr>
          <a:xfrm>
            <a:off x="1416054" y="1917706"/>
            <a:ext cx="7070725" cy="1863725"/>
          </a:xfrm>
        </p:spPr>
        <p:txBody>
          <a:bodyPr lIns="83969" tIns="41985" rIns="83969" bIns="41985"/>
          <a:lstStyle>
            <a:lvl1pPr algn="ctr">
              <a:spcBef>
                <a:spcPct val="20000"/>
              </a:spcBef>
              <a:tabLst>
                <a:tab pos="661988" algn="l"/>
              </a:tabLs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3" name="Rectangle 1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6054" y="3913194"/>
            <a:ext cx="7070725" cy="1081087"/>
          </a:xfrm>
        </p:spPr>
        <p:txBody>
          <a:bodyPr lIns="83969" tIns="41985" rIns="83969" bIns="41985"/>
          <a:lstStyle>
            <a:lvl1pPr algn="ctr"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9" y="2060575"/>
            <a:ext cx="42592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43489" y="2060575"/>
            <a:ext cx="4260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5778" y="1927225"/>
            <a:ext cx="42592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97438" y="1927225"/>
            <a:ext cx="42592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99300" y="522294"/>
            <a:ext cx="2205038" cy="5653087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84188" y="522294"/>
            <a:ext cx="6462712" cy="565308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484188" y="522288"/>
            <a:ext cx="8672512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631829" y="2060575"/>
            <a:ext cx="4259263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5043489" y="2060575"/>
            <a:ext cx="426085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631829" y="4194175"/>
            <a:ext cx="4259263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43489" y="4194175"/>
            <a:ext cx="426085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23"/>
          <p:cNvSpPr>
            <a:spLocks noChangeShapeType="1"/>
          </p:cNvSpPr>
          <p:nvPr/>
        </p:nvSpPr>
        <p:spPr bwMode="auto">
          <a:xfrm>
            <a:off x="3419478" y="6311900"/>
            <a:ext cx="615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24"/>
          <p:cNvGrpSpPr>
            <a:grpSpLocks/>
          </p:cNvGrpSpPr>
          <p:nvPr/>
        </p:nvGrpSpPr>
        <p:grpSpPr bwMode="auto">
          <a:xfrm>
            <a:off x="9356728" y="6432550"/>
            <a:ext cx="266700" cy="215900"/>
            <a:chOff x="10597" y="15761"/>
            <a:chExt cx="381" cy="314"/>
          </a:xfrm>
        </p:grpSpPr>
        <p:sp>
          <p:nvSpPr>
            <p:cNvPr id="6" name="Freeform 825"/>
            <p:cNvSpPr>
              <a:spLocks/>
            </p:cNvSpPr>
            <p:nvPr/>
          </p:nvSpPr>
          <p:spPr bwMode="auto">
            <a:xfrm>
              <a:off x="10801" y="15761"/>
              <a:ext cx="177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826"/>
            <p:cNvSpPr>
              <a:spLocks/>
            </p:cNvSpPr>
            <p:nvPr/>
          </p:nvSpPr>
          <p:spPr bwMode="auto">
            <a:xfrm>
              <a:off x="10849" y="15761"/>
              <a:ext cx="129" cy="263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827"/>
            <p:cNvSpPr>
              <a:spLocks/>
            </p:cNvSpPr>
            <p:nvPr/>
          </p:nvSpPr>
          <p:spPr bwMode="auto">
            <a:xfrm>
              <a:off x="10597" y="15761"/>
              <a:ext cx="184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828"/>
            <p:cNvSpPr>
              <a:spLocks/>
            </p:cNvSpPr>
            <p:nvPr/>
          </p:nvSpPr>
          <p:spPr bwMode="auto">
            <a:xfrm>
              <a:off x="10597" y="15761"/>
              <a:ext cx="134" cy="26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0" name="Picture 949" descr="Karolinska Swe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8" y="5891213"/>
            <a:ext cx="32369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1" name="Rectangle 193"/>
          <p:cNvSpPr>
            <a:spLocks noGrp="1" noChangeArrowheads="1"/>
          </p:cNvSpPr>
          <p:nvPr>
            <p:ph type="ctrTitle" sz="quarter"/>
          </p:nvPr>
        </p:nvSpPr>
        <p:spPr>
          <a:xfrm>
            <a:off x="1416054" y="1917706"/>
            <a:ext cx="7070725" cy="1863725"/>
          </a:xfrm>
        </p:spPr>
        <p:txBody>
          <a:bodyPr lIns="83969" tIns="41985" rIns="83969" bIns="41985"/>
          <a:lstStyle>
            <a:lvl1pPr algn="ctr">
              <a:spcBef>
                <a:spcPct val="20000"/>
              </a:spcBef>
              <a:tabLst>
                <a:tab pos="661988" algn="l"/>
              </a:tabLs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3" name="Rectangle 1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6054" y="3913194"/>
            <a:ext cx="7070725" cy="1081087"/>
          </a:xfrm>
        </p:spPr>
        <p:txBody>
          <a:bodyPr lIns="83969" tIns="41985" rIns="83969" bIns="41985"/>
          <a:lstStyle>
            <a:lvl1pPr algn="ctr"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4188" y="1927225"/>
            <a:ext cx="42592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95850" y="1927225"/>
            <a:ext cx="4260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989763" y="522294"/>
            <a:ext cx="2166938" cy="5519737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84191" y="522294"/>
            <a:ext cx="6353175" cy="551973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23"/>
          <p:cNvSpPr>
            <a:spLocks noChangeShapeType="1"/>
          </p:cNvSpPr>
          <p:nvPr/>
        </p:nvSpPr>
        <p:spPr bwMode="auto">
          <a:xfrm>
            <a:off x="3419478" y="6311900"/>
            <a:ext cx="615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24"/>
          <p:cNvGrpSpPr>
            <a:grpSpLocks/>
          </p:cNvGrpSpPr>
          <p:nvPr/>
        </p:nvGrpSpPr>
        <p:grpSpPr bwMode="auto">
          <a:xfrm>
            <a:off x="9356728" y="6432550"/>
            <a:ext cx="266700" cy="215900"/>
            <a:chOff x="10597" y="15761"/>
            <a:chExt cx="381" cy="314"/>
          </a:xfrm>
        </p:grpSpPr>
        <p:sp>
          <p:nvSpPr>
            <p:cNvPr id="6" name="Freeform 825"/>
            <p:cNvSpPr>
              <a:spLocks/>
            </p:cNvSpPr>
            <p:nvPr/>
          </p:nvSpPr>
          <p:spPr bwMode="auto">
            <a:xfrm>
              <a:off x="10801" y="15761"/>
              <a:ext cx="177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826"/>
            <p:cNvSpPr>
              <a:spLocks/>
            </p:cNvSpPr>
            <p:nvPr/>
          </p:nvSpPr>
          <p:spPr bwMode="auto">
            <a:xfrm>
              <a:off x="10849" y="15761"/>
              <a:ext cx="129" cy="263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827"/>
            <p:cNvSpPr>
              <a:spLocks/>
            </p:cNvSpPr>
            <p:nvPr/>
          </p:nvSpPr>
          <p:spPr bwMode="auto">
            <a:xfrm>
              <a:off x="10597" y="15761"/>
              <a:ext cx="184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828"/>
            <p:cNvSpPr>
              <a:spLocks/>
            </p:cNvSpPr>
            <p:nvPr/>
          </p:nvSpPr>
          <p:spPr bwMode="auto">
            <a:xfrm>
              <a:off x="10597" y="15761"/>
              <a:ext cx="134" cy="26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0" name="Picture 949" descr="Karolinska Swe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8" y="5891213"/>
            <a:ext cx="32369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1" name="Rectangle 193"/>
          <p:cNvSpPr>
            <a:spLocks noGrp="1" noChangeArrowheads="1"/>
          </p:cNvSpPr>
          <p:nvPr>
            <p:ph type="ctrTitle" sz="quarter"/>
          </p:nvPr>
        </p:nvSpPr>
        <p:spPr>
          <a:xfrm>
            <a:off x="1416054" y="1917706"/>
            <a:ext cx="7070725" cy="1863725"/>
          </a:xfrm>
        </p:spPr>
        <p:txBody>
          <a:bodyPr lIns="83969" tIns="41985" rIns="83969" bIns="41985"/>
          <a:lstStyle>
            <a:lvl1pPr algn="ctr">
              <a:spcBef>
                <a:spcPct val="20000"/>
              </a:spcBef>
              <a:tabLst>
                <a:tab pos="661988" algn="l"/>
              </a:tabLs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3" name="Rectangle 1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6054" y="3913194"/>
            <a:ext cx="7070725" cy="1081087"/>
          </a:xfrm>
        </p:spPr>
        <p:txBody>
          <a:bodyPr lIns="83969" tIns="41985" rIns="83969" bIns="41985"/>
          <a:lstStyle>
            <a:lvl1pPr algn="ctr"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5778" y="1927225"/>
            <a:ext cx="42592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97438" y="1927225"/>
            <a:ext cx="42592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989763" y="522294"/>
            <a:ext cx="2166938" cy="5519737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85775" y="522294"/>
            <a:ext cx="6351588" cy="551973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23"/>
          <p:cNvSpPr>
            <a:spLocks noChangeShapeType="1"/>
          </p:cNvSpPr>
          <p:nvPr userDrawn="1"/>
        </p:nvSpPr>
        <p:spPr bwMode="auto">
          <a:xfrm>
            <a:off x="3419478" y="6311900"/>
            <a:ext cx="615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 sz="1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24"/>
          <p:cNvGrpSpPr>
            <a:grpSpLocks/>
          </p:cNvGrpSpPr>
          <p:nvPr userDrawn="1"/>
        </p:nvGrpSpPr>
        <p:grpSpPr bwMode="auto">
          <a:xfrm>
            <a:off x="9356728" y="6432550"/>
            <a:ext cx="266700" cy="215900"/>
            <a:chOff x="10597" y="15761"/>
            <a:chExt cx="381" cy="314"/>
          </a:xfrm>
        </p:grpSpPr>
        <p:sp>
          <p:nvSpPr>
            <p:cNvPr id="6" name="Freeform 825"/>
            <p:cNvSpPr>
              <a:spLocks/>
            </p:cNvSpPr>
            <p:nvPr/>
          </p:nvSpPr>
          <p:spPr bwMode="auto">
            <a:xfrm>
              <a:off x="10801" y="15761"/>
              <a:ext cx="177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826"/>
            <p:cNvSpPr>
              <a:spLocks/>
            </p:cNvSpPr>
            <p:nvPr/>
          </p:nvSpPr>
          <p:spPr bwMode="auto">
            <a:xfrm>
              <a:off x="10849" y="15761"/>
              <a:ext cx="129" cy="263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827"/>
            <p:cNvSpPr>
              <a:spLocks/>
            </p:cNvSpPr>
            <p:nvPr/>
          </p:nvSpPr>
          <p:spPr bwMode="auto">
            <a:xfrm>
              <a:off x="10597" y="15761"/>
              <a:ext cx="184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828"/>
            <p:cNvSpPr>
              <a:spLocks/>
            </p:cNvSpPr>
            <p:nvPr/>
          </p:nvSpPr>
          <p:spPr bwMode="auto">
            <a:xfrm>
              <a:off x="10597" y="15761"/>
              <a:ext cx="134" cy="26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0" name="Picture 949" descr="Karolinska Swe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8" y="5891213"/>
            <a:ext cx="32369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1" name="Rectangle 193"/>
          <p:cNvSpPr>
            <a:spLocks noGrp="1" noChangeArrowheads="1"/>
          </p:cNvSpPr>
          <p:nvPr>
            <p:ph type="ctrTitle" sz="quarter"/>
          </p:nvPr>
        </p:nvSpPr>
        <p:spPr>
          <a:xfrm>
            <a:off x="1416056" y="1917710"/>
            <a:ext cx="7070725" cy="1863725"/>
          </a:xfrm>
        </p:spPr>
        <p:txBody>
          <a:bodyPr lIns="83969" tIns="41985" rIns="83969" bIns="41985"/>
          <a:lstStyle>
            <a:lvl1pPr algn="ctr">
              <a:spcBef>
                <a:spcPct val="20000"/>
              </a:spcBef>
              <a:tabLst>
                <a:tab pos="661988" algn="l"/>
              </a:tabLs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3" name="Rectangle 1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6056" y="3913198"/>
            <a:ext cx="7070725" cy="1081087"/>
          </a:xfrm>
        </p:spPr>
        <p:txBody>
          <a:bodyPr lIns="83969" tIns="41985" rIns="83969" bIns="41985"/>
          <a:lstStyle>
            <a:lvl1pPr algn="ctr"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4188" y="1927225"/>
            <a:ext cx="42592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95850" y="1927225"/>
            <a:ext cx="4260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499" y="27306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989763" y="522298"/>
            <a:ext cx="2166938" cy="5519737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84193" y="522298"/>
            <a:ext cx="6353175" cy="551973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23"/>
          <p:cNvSpPr>
            <a:spLocks noChangeShapeType="1"/>
          </p:cNvSpPr>
          <p:nvPr userDrawn="1"/>
        </p:nvSpPr>
        <p:spPr bwMode="auto">
          <a:xfrm>
            <a:off x="3419478" y="6311900"/>
            <a:ext cx="615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369" tIns="45686" rIns="91369" bIns="45686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grpSp>
        <p:nvGrpSpPr>
          <p:cNvPr id="5" name="Group 824"/>
          <p:cNvGrpSpPr>
            <a:grpSpLocks/>
          </p:cNvGrpSpPr>
          <p:nvPr userDrawn="1"/>
        </p:nvGrpSpPr>
        <p:grpSpPr bwMode="auto">
          <a:xfrm>
            <a:off x="9356728" y="6432550"/>
            <a:ext cx="266700" cy="215900"/>
            <a:chOff x="10597" y="15761"/>
            <a:chExt cx="381" cy="314"/>
          </a:xfrm>
        </p:grpSpPr>
        <p:sp>
          <p:nvSpPr>
            <p:cNvPr id="6" name="Freeform 825"/>
            <p:cNvSpPr>
              <a:spLocks/>
            </p:cNvSpPr>
            <p:nvPr/>
          </p:nvSpPr>
          <p:spPr bwMode="auto">
            <a:xfrm>
              <a:off x="10801" y="15761"/>
              <a:ext cx="177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" name="Freeform 826"/>
            <p:cNvSpPr>
              <a:spLocks/>
            </p:cNvSpPr>
            <p:nvPr/>
          </p:nvSpPr>
          <p:spPr bwMode="auto">
            <a:xfrm>
              <a:off x="10851" y="15761"/>
              <a:ext cx="127" cy="263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8" name="Freeform 827"/>
            <p:cNvSpPr>
              <a:spLocks/>
            </p:cNvSpPr>
            <p:nvPr/>
          </p:nvSpPr>
          <p:spPr bwMode="auto">
            <a:xfrm>
              <a:off x="10597" y="15761"/>
              <a:ext cx="184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9" name="Freeform 828"/>
            <p:cNvSpPr>
              <a:spLocks/>
            </p:cNvSpPr>
            <p:nvPr/>
          </p:nvSpPr>
          <p:spPr bwMode="auto">
            <a:xfrm>
              <a:off x="10597" y="15761"/>
              <a:ext cx="136" cy="26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pic>
        <p:nvPicPr>
          <p:cNvPr id="10" name="Picture 949" descr="Karolinska Swe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8" y="5891213"/>
            <a:ext cx="32369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1" name="Rectangle 193"/>
          <p:cNvSpPr>
            <a:spLocks noGrp="1" noChangeArrowheads="1"/>
          </p:cNvSpPr>
          <p:nvPr>
            <p:ph type="ctrTitle" sz="quarter"/>
          </p:nvPr>
        </p:nvSpPr>
        <p:spPr>
          <a:xfrm>
            <a:off x="1416065" y="1917716"/>
            <a:ext cx="7070725" cy="1863725"/>
          </a:xfrm>
        </p:spPr>
        <p:txBody>
          <a:bodyPr lIns="83906" tIns="41952" rIns="83906" bIns="41952"/>
          <a:lstStyle>
            <a:lvl1pPr algn="ctr">
              <a:spcBef>
                <a:spcPct val="20000"/>
              </a:spcBef>
              <a:tabLst>
                <a:tab pos="661478" algn="l"/>
              </a:tabLs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3" name="Rectangle 1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6065" y="3913206"/>
            <a:ext cx="7070725" cy="1081087"/>
          </a:xfrm>
        </p:spPr>
        <p:txBody>
          <a:bodyPr lIns="83906" tIns="41952" rIns="83906" bIns="41952"/>
          <a:lstStyle>
            <a:lvl1pPr algn="ctr"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8" indent="0">
              <a:buNone/>
              <a:defRPr sz="1800"/>
            </a:lvl2pPr>
            <a:lvl3pPr marL="913696" indent="0">
              <a:buNone/>
              <a:defRPr sz="1600"/>
            </a:lvl3pPr>
            <a:lvl4pPr marL="1370544" indent="0">
              <a:buNone/>
              <a:defRPr sz="1400"/>
            </a:lvl4pPr>
            <a:lvl5pPr marL="1827390" indent="0">
              <a:buNone/>
              <a:defRPr sz="1400"/>
            </a:lvl5pPr>
            <a:lvl6pPr marL="2284240" indent="0">
              <a:buNone/>
              <a:defRPr sz="1400"/>
            </a:lvl6pPr>
            <a:lvl7pPr marL="2741086" indent="0">
              <a:buNone/>
              <a:defRPr sz="1400"/>
            </a:lvl7pPr>
            <a:lvl8pPr marL="3197934" indent="0">
              <a:buNone/>
              <a:defRPr sz="1400"/>
            </a:lvl8pPr>
            <a:lvl9pPr marL="365478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93" y="1927225"/>
            <a:ext cx="4259262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927225"/>
            <a:ext cx="4260850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535117"/>
            <a:ext cx="437673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48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44" indent="0">
              <a:buNone/>
              <a:defRPr sz="1600" b="1"/>
            </a:lvl4pPr>
            <a:lvl5pPr marL="1827390" indent="0">
              <a:buNone/>
              <a:defRPr sz="1600" b="1"/>
            </a:lvl5pPr>
            <a:lvl6pPr marL="2284240" indent="0">
              <a:buNone/>
              <a:defRPr sz="1600" b="1"/>
            </a:lvl6pPr>
            <a:lvl7pPr marL="2741086" indent="0">
              <a:buNone/>
              <a:defRPr sz="1600" b="1"/>
            </a:lvl7pPr>
            <a:lvl8pPr marL="3197934" indent="0">
              <a:buNone/>
              <a:defRPr sz="1600" b="1"/>
            </a:lvl8pPr>
            <a:lvl9pPr marL="3654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3" y="2174875"/>
            <a:ext cx="437673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6" y="1535117"/>
            <a:ext cx="437832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48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44" indent="0">
              <a:buNone/>
              <a:defRPr sz="1600" b="1"/>
            </a:lvl4pPr>
            <a:lvl5pPr marL="1827390" indent="0">
              <a:buNone/>
              <a:defRPr sz="1600" b="1"/>
            </a:lvl5pPr>
            <a:lvl6pPr marL="2284240" indent="0">
              <a:buNone/>
              <a:defRPr sz="1600" b="1"/>
            </a:lvl6pPr>
            <a:lvl7pPr marL="2741086" indent="0">
              <a:buNone/>
              <a:defRPr sz="1600" b="1"/>
            </a:lvl7pPr>
            <a:lvl8pPr marL="3197934" indent="0">
              <a:buNone/>
              <a:defRPr sz="1600" b="1"/>
            </a:lvl8pPr>
            <a:lvl9pPr marL="3654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6" y="2174875"/>
            <a:ext cx="437832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7"/>
            <a:ext cx="3259138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9" y="273065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8" indent="0">
              <a:buNone/>
              <a:defRPr sz="1200"/>
            </a:lvl2pPr>
            <a:lvl3pPr marL="913696" indent="0">
              <a:buNone/>
              <a:defRPr sz="1100"/>
            </a:lvl3pPr>
            <a:lvl4pPr marL="1370544" indent="0">
              <a:buNone/>
              <a:defRPr sz="900"/>
            </a:lvl4pPr>
            <a:lvl5pPr marL="1827390" indent="0">
              <a:buNone/>
              <a:defRPr sz="900"/>
            </a:lvl5pPr>
            <a:lvl6pPr marL="2284240" indent="0">
              <a:buNone/>
              <a:defRPr sz="900"/>
            </a:lvl6pPr>
            <a:lvl7pPr marL="2741086" indent="0">
              <a:buNone/>
              <a:defRPr sz="900"/>
            </a:lvl7pPr>
            <a:lvl8pPr marL="3197934" indent="0">
              <a:buNone/>
              <a:defRPr sz="900"/>
            </a:lvl8pPr>
            <a:lvl9pPr marL="3654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9"/>
            <a:ext cx="59436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8" indent="0">
              <a:buNone/>
              <a:defRPr sz="2800"/>
            </a:lvl2pPr>
            <a:lvl3pPr marL="913696" indent="0">
              <a:buNone/>
              <a:defRPr sz="2300"/>
            </a:lvl3pPr>
            <a:lvl4pPr marL="1370544" indent="0">
              <a:buNone/>
              <a:defRPr sz="2000"/>
            </a:lvl4pPr>
            <a:lvl5pPr marL="1827390" indent="0">
              <a:buNone/>
              <a:defRPr sz="2000"/>
            </a:lvl5pPr>
            <a:lvl6pPr marL="2284240" indent="0">
              <a:buNone/>
              <a:defRPr sz="2000"/>
            </a:lvl6pPr>
            <a:lvl7pPr marL="2741086" indent="0">
              <a:buNone/>
              <a:defRPr sz="2000"/>
            </a:lvl7pPr>
            <a:lvl8pPr marL="3197934" indent="0">
              <a:buNone/>
              <a:defRPr sz="2000"/>
            </a:lvl8pPr>
            <a:lvl9pPr marL="36547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50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48" indent="0">
              <a:buNone/>
              <a:defRPr sz="1200"/>
            </a:lvl2pPr>
            <a:lvl3pPr marL="913696" indent="0">
              <a:buNone/>
              <a:defRPr sz="1100"/>
            </a:lvl3pPr>
            <a:lvl4pPr marL="1370544" indent="0">
              <a:buNone/>
              <a:defRPr sz="900"/>
            </a:lvl4pPr>
            <a:lvl5pPr marL="1827390" indent="0">
              <a:buNone/>
              <a:defRPr sz="900"/>
            </a:lvl5pPr>
            <a:lvl6pPr marL="2284240" indent="0">
              <a:buNone/>
              <a:defRPr sz="900"/>
            </a:lvl6pPr>
            <a:lvl7pPr marL="2741086" indent="0">
              <a:buNone/>
              <a:defRPr sz="900"/>
            </a:lvl7pPr>
            <a:lvl8pPr marL="3197934" indent="0">
              <a:buNone/>
              <a:defRPr sz="900"/>
            </a:lvl8pPr>
            <a:lvl9pPr marL="3654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763" y="522302"/>
            <a:ext cx="2166938" cy="5519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202" y="522302"/>
            <a:ext cx="6353175" cy="5519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4188" y="522288"/>
            <a:ext cx="8672512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84193" y="1927225"/>
            <a:ext cx="4259262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95850" y="1927225"/>
            <a:ext cx="426085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8853433" y="5949280"/>
            <a:ext cx="97455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3" rIns="91341" bIns="4567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2950" y="2130449"/>
            <a:ext cx="84201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4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10" name="Line 823"/>
          <p:cNvSpPr>
            <a:spLocks noChangeShapeType="1"/>
          </p:cNvSpPr>
          <p:nvPr userDrawn="1"/>
        </p:nvSpPr>
        <p:spPr bwMode="auto">
          <a:xfrm flipV="1">
            <a:off x="3704435" y="6309323"/>
            <a:ext cx="5929089" cy="25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341" tIns="45673" rIns="91341" bIns="4567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824"/>
          <p:cNvGrpSpPr>
            <a:grpSpLocks/>
          </p:cNvGrpSpPr>
          <p:nvPr userDrawn="1"/>
        </p:nvGrpSpPr>
        <p:grpSpPr bwMode="auto">
          <a:xfrm>
            <a:off x="9321505" y="6453460"/>
            <a:ext cx="288925" cy="215900"/>
            <a:chOff x="10597" y="15761"/>
            <a:chExt cx="381" cy="314"/>
          </a:xfrm>
        </p:grpSpPr>
        <p:sp>
          <p:nvSpPr>
            <p:cNvPr id="12" name="Freeform 825"/>
            <p:cNvSpPr>
              <a:spLocks/>
            </p:cNvSpPr>
            <p:nvPr/>
          </p:nvSpPr>
          <p:spPr bwMode="auto">
            <a:xfrm>
              <a:off x="10801" y="15761"/>
              <a:ext cx="177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826"/>
            <p:cNvSpPr>
              <a:spLocks/>
            </p:cNvSpPr>
            <p:nvPr/>
          </p:nvSpPr>
          <p:spPr bwMode="auto">
            <a:xfrm>
              <a:off x="10849" y="15761"/>
              <a:ext cx="129" cy="263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827"/>
            <p:cNvSpPr>
              <a:spLocks/>
            </p:cNvSpPr>
            <p:nvPr/>
          </p:nvSpPr>
          <p:spPr bwMode="auto">
            <a:xfrm>
              <a:off x="10597" y="15761"/>
              <a:ext cx="184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828"/>
            <p:cNvSpPr>
              <a:spLocks/>
            </p:cNvSpPr>
            <p:nvPr/>
          </p:nvSpPr>
          <p:spPr bwMode="auto">
            <a:xfrm>
              <a:off x="10597" y="15761"/>
              <a:ext cx="134" cy="26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6" name="Picture 949" descr="Karolinska Swe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4" y="5891213"/>
            <a:ext cx="3506656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95302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384556" y="6356374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Ledarskap, ledarskap, ledarskap 2023-11-22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6D4B644-C39C-40D8-A7A7-AE3C26B56E67}" type="slidenum">
              <a:rPr lang="sv-SE" sz="18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6" y="440692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95302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384556" y="6356374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Ledarskap, ledarskap, ledarskap 2023-11-22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6D4B644-C39C-40D8-A7A7-AE3C26B56E67}" type="slidenum">
              <a:rPr lang="sv-SE" sz="18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95302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384556" y="6356374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Ledarskap, ledarskap, ledarskap 2023-11-22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99300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6D4B644-C39C-40D8-A7A7-AE3C26B56E67}" type="slidenum">
              <a:rPr lang="sv-SE" sz="18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0" indent="0">
              <a:buNone/>
              <a:defRPr sz="2000" b="1"/>
            </a:lvl2pPr>
            <a:lvl3pPr marL="913421" indent="0">
              <a:buNone/>
              <a:defRPr sz="1800" b="1"/>
            </a:lvl3pPr>
            <a:lvl4pPr marL="1370128" indent="0">
              <a:buNone/>
              <a:defRPr sz="1600" b="1"/>
            </a:lvl4pPr>
            <a:lvl5pPr marL="1826840" indent="0">
              <a:buNone/>
              <a:defRPr sz="1600" b="1"/>
            </a:lvl5pPr>
            <a:lvl6pPr marL="2283547" indent="0">
              <a:buNone/>
              <a:defRPr sz="1600" b="1"/>
            </a:lvl6pPr>
            <a:lvl7pPr marL="2740257" indent="0">
              <a:buNone/>
              <a:defRPr sz="1600" b="1"/>
            </a:lvl7pPr>
            <a:lvl8pPr marL="3196966" indent="0">
              <a:buNone/>
              <a:defRPr sz="1600" b="1"/>
            </a:lvl8pPr>
            <a:lvl9pPr marL="3653681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0" indent="0">
              <a:buNone/>
              <a:defRPr sz="2000" b="1"/>
            </a:lvl2pPr>
            <a:lvl3pPr marL="913421" indent="0">
              <a:buNone/>
              <a:defRPr sz="1800" b="1"/>
            </a:lvl3pPr>
            <a:lvl4pPr marL="1370128" indent="0">
              <a:buNone/>
              <a:defRPr sz="1600" b="1"/>
            </a:lvl4pPr>
            <a:lvl5pPr marL="1826840" indent="0">
              <a:buNone/>
              <a:defRPr sz="1600" b="1"/>
            </a:lvl5pPr>
            <a:lvl6pPr marL="2283547" indent="0">
              <a:buNone/>
              <a:defRPr sz="1600" b="1"/>
            </a:lvl6pPr>
            <a:lvl7pPr marL="2740257" indent="0">
              <a:buNone/>
              <a:defRPr sz="1600" b="1"/>
            </a:lvl7pPr>
            <a:lvl8pPr marL="3196966" indent="0">
              <a:buNone/>
              <a:defRPr sz="1600" b="1"/>
            </a:lvl8pPr>
            <a:lvl9pPr marL="3653681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95302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384556" y="6356374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Ledarskap, ledarskap, ledarskap 2023-11-22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99300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6D4B644-C39C-40D8-A7A7-AE3C26B56E67}" type="slidenum">
              <a:rPr lang="sv-SE" sz="18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95302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384556" y="6356374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Ledarskap, ledarskap, ledarskap 2023-11-22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99300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6D4B644-C39C-40D8-A7A7-AE3C26B56E67}" type="slidenum">
              <a:rPr lang="sv-SE" sz="18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95302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384556" y="6356374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Ledarskap, ledarskap, ledarskap 2023-11-22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99300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6D4B644-C39C-40D8-A7A7-AE3C26B56E67}" type="slidenum">
              <a:rPr lang="sv-SE" sz="18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88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10" indent="0">
              <a:buNone/>
              <a:defRPr sz="1200"/>
            </a:lvl2pPr>
            <a:lvl3pPr marL="913421" indent="0">
              <a:buNone/>
              <a:defRPr sz="1000"/>
            </a:lvl3pPr>
            <a:lvl4pPr marL="1370128" indent="0">
              <a:buNone/>
              <a:defRPr sz="900"/>
            </a:lvl4pPr>
            <a:lvl5pPr marL="1826840" indent="0">
              <a:buNone/>
              <a:defRPr sz="900"/>
            </a:lvl5pPr>
            <a:lvl6pPr marL="2283547" indent="0">
              <a:buNone/>
              <a:defRPr sz="900"/>
            </a:lvl6pPr>
            <a:lvl7pPr marL="2740257" indent="0">
              <a:buNone/>
              <a:defRPr sz="900"/>
            </a:lvl7pPr>
            <a:lvl8pPr marL="3196966" indent="0">
              <a:buNone/>
              <a:defRPr sz="900"/>
            </a:lvl8pPr>
            <a:lvl9pPr marL="3653681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95302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384556" y="6356374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Ledarskap, ledarskap, ledarskap 2023-11-22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99300" y="6356374"/>
            <a:ext cx="2311400" cy="365125"/>
          </a:xfrm>
          <a:prstGeom prst="rect">
            <a:avLst/>
          </a:prstGeom>
        </p:spPr>
        <p:txBody>
          <a:bodyPr lIns="91341" tIns="45673" rIns="91341" bIns="45673"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6D4B644-C39C-40D8-A7A7-AE3C26B56E67}" type="slidenum">
              <a:rPr lang="sv-SE" sz="18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8" y="522288"/>
            <a:ext cx="867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85778" y="1927225"/>
            <a:ext cx="8670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/>
        </p:nvSpPr>
        <p:spPr bwMode="auto">
          <a:xfrm>
            <a:off x="334966" y="6313494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/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" y="6303963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>
              <a:defRPr sz="2000" i="1"/>
            </a:lvl1pPr>
          </a:lstStyle>
          <a:p>
            <a:r>
              <a:rPr lang="en-US"/>
              <a:t>Ledarskap, ledarskap, ledarskap 2023-11-22</a:t>
            </a:r>
          </a:p>
        </p:txBody>
      </p:sp>
      <p:pic>
        <p:nvPicPr>
          <p:cNvPr id="1030" name="Picture 527" descr="K 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54" y="6189669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14" r:id="rId2"/>
    <p:sldLayoutId id="2147483913" r:id="rId3"/>
    <p:sldLayoutId id="2147483912" r:id="rId4"/>
    <p:sldLayoutId id="2147483911" r:id="rId5"/>
    <p:sldLayoutId id="2147483910" r:id="rId6"/>
    <p:sldLayoutId id="2147483909" r:id="rId7"/>
    <p:sldLayoutId id="2147483908" r:id="rId8"/>
    <p:sldLayoutId id="2147483907" r:id="rId9"/>
    <p:sldLayoutId id="2147483906" r:id="rId10"/>
    <p:sldLayoutId id="2147483905" r:id="rId11"/>
  </p:sldLayoutIdLst>
  <p:hf sldNum="0"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957263" rtl="0" eaLnBrk="0" fontAlgn="base" hangingPunct="0">
        <a:spcBef>
          <a:spcPct val="20000"/>
        </a:spcBef>
        <a:spcAft>
          <a:spcPct val="3000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338138" algn="l" defTabSz="957263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58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2913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409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>
                <a:solidFill>
                  <a:prstClr val="black">
                    <a:tint val="75000"/>
                  </a:prstClr>
                </a:solidFill>
              </a:rPr>
              <a:t>Ledarskap, ledarskap, ledarskap 2023-11-22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70B02E-92E8-4215-8ECA-F435E35DB503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8" y="522288"/>
            <a:ext cx="867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31828" y="2060575"/>
            <a:ext cx="86725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 userDrawn="1"/>
        </p:nvSpPr>
        <p:spPr bwMode="auto">
          <a:xfrm>
            <a:off x="334966" y="6313494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 sz="1800">
              <a:latin typeface="Arial" charset="0"/>
            </a:endParaRPr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" y="6303963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  <p:pic>
        <p:nvPicPr>
          <p:cNvPr id="25606" name="Picture 527" descr="K 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54" y="6189669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5" r:id="rId2"/>
    <p:sldLayoutId id="2147483934" r:id="rId3"/>
    <p:sldLayoutId id="2147483933" r:id="rId4"/>
    <p:sldLayoutId id="2147483932" r:id="rId5"/>
    <p:sldLayoutId id="2147483931" r:id="rId6"/>
    <p:sldLayoutId id="2147483930" r:id="rId7"/>
    <p:sldLayoutId id="2147483929" r:id="rId8"/>
    <p:sldLayoutId id="2147483928" r:id="rId9"/>
    <p:sldLayoutId id="2147483927" r:id="rId10"/>
    <p:sldLayoutId id="2147483926" r:id="rId11"/>
  </p:sldLayoutIdLst>
  <p:hf sldNum="0"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957263" rtl="0" eaLnBrk="0" fontAlgn="base" hangingPunct="0">
        <a:spcBef>
          <a:spcPct val="20000"/>
        </a:spcBef>
        <a:spcAft>
          <a:spcPct val="3000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338138" algn="l" defTabSz="957263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58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2913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8" y="522288"/>
            <a:ext cx="867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85778" y="1927225"/>
            <a:ext cx="8670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 userDrawn="1"/>
        </p:nvSpPr>
        <p:spPr bwMode="auto">
          <a:xfrm>
            <a:off x="334966" y="6313494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 sz="1800">
              <a:latin typeface="Arial" charset="0"/>
            </a:endParaRPr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" y="6303963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  <p:pic>
        <p:nvPicPr>
          <p:cNvPr id="37894" name="Picture 527" descr="K 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54" y="6189669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6" r:id="rId2"/>
    <p:sldLayoutId id="2147483945" r:id="rId3"/>
    <p:sldLayoutId id="2147483944" r:id="rId4"/>
    <p:sldLayoutId id="2147483943" r:id="rId5"/>
    <p:sldLayoutId id="2147483942" r:id="rId6"/>
    <p:sldLayoutId id="2147483941" r:id="rId7"/>
    <p:sldLayoutId id="2147483940" r:id="rId8"/>
    <p:sldLayoutId id="2147483939" r:id="rId9"/>
    <p:sldLayoutId id="2147483938" r:id="rId10"/>
    <p:sldLayoutId id="2147483937" r:id="rId11"/>
  </p:sldLayoutIdLst>
  <p:hf sldNum="0"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957263" rtl="0" eaLnBrk="0" fontAlgn="base" hangingPunct="0">
        <a:spcBef>
          <a:spcPct val="20000"/>
        </a:spcBef>
        <a:spcAft>
          <a:spcPct val="3000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338138" algn="l" defTabSz="957263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58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2913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522288"/>
            <a:ext cx="8672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31828" y="2060575"/>
            <a:ext cx="86725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 userDrawn="1"/>
        </p:nvSpPr>
        <p:spPr bwMode="auto">
          <a:xfrm>
            <a:off x="334966" y="6313494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" y="6303963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  <p:pic>
        <p:nvPicPr>
          <p:cNvPr id="62470" name="Picture 527" descr="K RG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391654" y="6189669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hf sldNum="0"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20000"/>
        </a:spcBef>
        <a:spcAft>
          <a:spcPct val="3000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338138" algn="l" defTabSz="957263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58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2913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522288"/>
            <a:ext cx="8672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091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84188" y="1927225"/>
            <a:ext cx="8672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/>
        </p:nvSpPr>
        <p:spPr bwMode="auto">
          <a:xfrm>
            <a:off x="334966" y="6313494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" y="6303963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>
              <a:defRPr sz="2000" i="1">
                <a:solidFill>
                  <a:srgbClr val="000000"/>
                </a:solidFill>
              </a:defRPr>
            </a:lvl1pPr>
          </a:lstStyle>
          <a:p>
            <a:r>
              <a:rPr lang="en-US"/>
              <a:t>Ledarskap, ledarskap, ledarskap 2023-11-22</a:t>
            </a:r>
          </a:p>
        </p:txBody>
      </p:sp>
      <p:pic>
        <p:nvPicPr>
          <p:cNvPr id="89094" name="Picture 527" descr="K 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54" y="6189669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sldNum="0"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20000"/>
        </a:spcBef>
        <a:spcAft>
          <a:spcPct val="3000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338138" algn="l" defTabSz="957263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58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2913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8" y="522288"/>
            <a:ext cx="867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85778" y="1927225"/>
            <a:ext cx="8670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/>
        </p:nvSpPr>
        <p:spPr bwMode="auto">
          <a:xfrm>
            <a:off x="334966" y="6313494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" y="6303963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>
              <a:defRPr sz="2000" i="1">
                <a:solidFill>
                  <a:srgbClr val="000000"/>
                </a:solidFill>
              </a:defRPr>
            </a:lvl1pPr>
          </a:lstStyle>
          <a:p>
            <a:r>
              <a:rPr lang="en-US"/>
              <a:t>Ledarskap, ledarskap, ledarskap 2023-11-22</a:t>
            </a:r>
          </a:p>
        </p:txBody>
      </p:sp>
      <p:pic>
        <p:nvPicPr>
          <p:cNvPr id="101382" name="Picture 527" descr="K 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54" y="6189669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hf sldNum="0"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20000"/>
        </a:spcBef>
        <a:spcAft>
          <a:spcPct val="3000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338138" algn="l" defTabSz="957263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58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2913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522288"/>
            <a:ext cx="8672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84188" y="1927225"/>
            <a:ext cx="8672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 userDrawn="1"/>
        </p:nvSpPr>
        <p:spPr bwMode="auto">
          <a:xfrm>
            <a:off x="334966" y="6313494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" y="6303963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  <a:endParaRPr lang="en-US" dirty="0"/>
          </a:p>
        </p:txBody>
      </p:sp>
      <p:pic>
        <p:nvPicPr>
          <p:cNvPr id="113670" name="Picture 527" descr="K 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54" y="6189669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3978" r:id="rId2"/>
    <p:sldLayoutId id="2147483977" r:id="rId3"/>
    <p:sldLayoutId id="2147483976" r:id="rId4"/>
    <p:sldLayoutId id="2147483975" r:id="rId5"/>
    <p:sldLayoutId id="2147483974" r:id="rId6"/>
    <p:sldLayoutId id="2147483973" r:id="rId7"/>
    <p:sldLayoutId id="2147483972" r:id="rId8"/>
    <p:sldLayoutId id="2147483971" r:id="rId9"/>
    <p:sldLayoutId id="2147483970" r:id="rId10"/>
    <p:sldLayoutId id="2147483969" r:id="rId11"/>
  </p:sldLayoutIdLst>
  <p:hf sldNum="0"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20000"/>
        </a:spcBef>
        <a:spcAft>
          <a:spcPct val="3000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338138" algn="l" defTabSz="957263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58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2913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8" y="522288"/>
            <a:ext cx="867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1" tIns="47855" rIns="95711" bIns="4785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85778" y="1927225"/>
            <a:ext cx="8670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1" tIns="47855" rIns="95711" bIns="47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 userDrawn="1"/>
        </p:nvSpPr>
        <p:spPr bwMode="auto">
          <a:xfrm>
            <a:off x="334966" y="6313494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369" tIns="45686" rIns="91369" bIns="45686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" y="6303963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1" tIns="47855" rIns="95711" bIns="4785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Ledarskap, ledarskap, ledarskap 2023-11-22</a:t>
            </a:r>
          </a:p>
        </p:txBody>
      </p:sp>
      <p:pic>
        <p:nvPicPr>
          <p:cNvPr id="142342" name="Picture 527" descr="K RG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91654" y="6189669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sldNum="0" hdr="0" dt="0"/>
  <p:txStyles>
    <p:titleStyle>
      <a:lvl1pPr algn="l" defTabSz="9556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l" defTabSz="9556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2pPr>
      <a:lvl3pPr algn="l" defTabSz="9556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3pPr>
      <a:lvl4pPr algn="l" defTabSz="9556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4pPr>
      <a:lvl5pPr algn="l" defTabSz="9556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5pPr>
      <a:lvl6pPr marL="456848" algn="l" defTabSz="956527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6pPr>
      <a:lvl7pPr marL="913696" algn="l" defTabSz="956527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7pPr>
      <a:lvl8pPr marL="1370544" algn="l" defTabSz="956527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8pPr>
      <a:lvl9pPr marL="1827390" algn="l" defTabSz="956527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9pPr>
    </p:titleStyle>
    <p:bodyStyle>
      <a:lvl1pPr marL="341313" indent="-341313" algn="l" defTabSz="955675" rtl="0" eaLnBrk="0" fontAlgn="base" hangingPunct="0">
        <a:spcBef>
          <a:spcPct val="20000"/>
        </a:spcBef>
        <a:spcAft>
          <a:spcPct val="3000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336550" algn="l" defTabSz="955675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4288" indent="-238125" algn="l" defTabSz="95567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1325" indent="-238125" algn="l" defTabSz="955675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1063" indent="-236538" algn="l" defTabSz="95567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09427" indent="-237942" algn="l" defTabSz="95652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6276" indent="-237942" algn="l" defTabSz="95652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3121" indent="-237942" algn="l" defTabSz="95652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79970" indent="-237942" algn="l" defTabSz="95652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4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8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34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83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341" tIns="45673" rIns="91341" bIns="45673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341" tIns="45673" rIns="91341" bIns="45673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Line 463"/>
          <p:cNvSpPr>
            <a:spLocks noChangeShapeType="1"/>
          </p:cNvSpPr>
          <p:nvPr/>
        </p:nvSpPr>
        <p:spPr bwMode="auto">
          <a:xfrm>
            <a:off x="216694" y="6308726"/>
            <a:ext cx="8714748" cy="59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341" tIns="45673" rIns="91341" bIns="4567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0460" y="6303966"/>
            <a:ext cx="44105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82" tIns="47841" rIns="95682" bIns="47841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r>
              <a:rPr lang="sv-SE">
                <a:solidFill>
                  <a:prstClr val="black"/>
                </a:solidFill>
                <a:latin typeface="Calibri"/>
              </a:rPr>
              <a:t>Ledarskap, ledarskap, ledarskap 2023-11-22</a:t>
            </a:r>
            <a:endParaRPr lang="sv-SE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527" descr="K 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43486" y="6165311"/>
            <a:ext cx="39039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dt="0"/>
  <p:txStyles>
    <p:titleStyle>
      <a:lvl1pPr algn="ctr" defTabSz="9134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30" indent="-342530" algn="l" defTabSz="9134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54" indent="-285444" algn="l" defTabSz="9134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75" indent="-228355" algn="l" defTabSz="913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83" indent="-228355" algn="l" defTabSz="9134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92" indent="-228355" algn="l" defTabSz="9134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07" indent="-228355" algn="l" defTabSz="9134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13" indent="-228355" algn="l" defTabSz="9134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22" indent="-228355" algn="l" defTabSz="9134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30" indent="-228355" algn="l" defTabSz="9134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34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0" algn="l" defTabSz="9134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1" algn="l" defTabSz="9134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28" algn="l" defTabSz="9134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40" algn="l" defTabSz="9134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47" algn="l" defTabSz="9134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57" algn="l" defTabSz="9134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66" algn="l" defTabSz="9134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81" algn="l" defTabSz="9134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e/imgres?imgurl=http://www.lindqvist.com/wp-content/uploads/2010/09/vintertid-klocka.png&amp;imgrefurl=http://www.lindqvist.com/vintertid-stall-tillbaka-klockan/&amp;usg=__k_WMshcIJ2qOUUvTFkRvRcqlbZk=&amp;h=250&amp;w=250&amp;sz=8&amp;hl=sv&amp;start=19&amp;zoom=1&amp;tbnid=Kho1r7kVoaAGAM:&amp;tbnh=111&amp;tbnw=111&amp;ei=tfflTsqnI8zQ4QTmrpSiBQ&amp;prev=/search?q=klocka&amp;hl=sv&amp;sa=N&amp;tbm=isch&amp;prmd=ivns&amp;itbs=1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www.google.se/imgres?imgurl=http://www.dekalshoppen.se/shop/images/dollartecken.gif&amp;imgrefurl=http://www.dekalshoppen.se/shop/popup_image.php?pID=1188&amp;osCsid=079631c007e8f0c0e1425e6776810949&amp;usg=__mHsbb3pv_j3G11BNpV0U7Wr85XM=&amp;h=267&amp;w=500&amp;sz=3&amp;hl=sv&amp;start=2&amp;zoom=1&amp;tbnid=PoV95M6KcUX9rM:&amp;tbnh=69&amp;tbnw=130&amp;ei=dvflTs-FMoX54QTg9KSvBQ&amp;prev=/search?q=dollartecken&amp;hl=sv&amp;sa=N&amp;tbm=isch&amp;prmd=ivns&amp;itbs=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www.google.se/imgres?imgurl=http://helenaslillasyster.blogg.se/images/2010/glad20gubbe_85834389.gif&amp;imgrefurl=http://helenaslillasyster.blogg.se/2010/april/&amp;usg=__gCPt9ey5NvjvT3AnlYOJfIpiHiI=&amp;h=413&amp;w=337&amp;sz=4&amp;hl=sv&amp;start=15&amp;zoom=1&amp;tbnid=gD604uuxzA0SYM:&amp;tbnh=125&amp;tbnw=102&amp;ei=UfjlToG0FvT34QS1gYGZBQ&amp;prev=/search?q=glada+gubbe&amp;hl=sv&amp;sa=N&amp;tbm=isch&amp;prmd=ivns&amp;itbs=1" TargetMode="External"/><Relationship Id="rId4" Type="http://schemas.openxmlformats.org/officeDocument/2006/relationships/hyperlink" Target="http://www.google.se/imgres?imgurl=http://upload.wikimedia.org/wikipedia/commons/thumb/1/1a/Flag_of_the_Red_Cross.svg/250px-Flag_of_the_Red_Cross.svg.png&amp;imgrefurl=http://sv.wikipedia.org/wiki/R%C3%B6da_Korset&amp;usg=__r5u4BAV6P8PTlDgEgSzF1juIzDI=&amp;h=167&amp;w=250&amp;sz=1&amp;hl=sv&amp;start=1&amp;zoom=1&amp;tbnid=oJflcrTmc6KDoM:&amp;tbnh=74&amp;tbnw=111&amp;ei=5vblTp36M6iL4gSf19iJBQ&amp;prev=/search?q=r%C3%B6tt+kors&amp;hl=sv&amp;sa=X&amp;tbm=isch&amp;prmd=ivns&amp;itbs=1" TargetMode="Externa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e/imgres?imgurl=http://www.dekalshoppen.se/shop/images/dollartecken.gif&amp;imgrefurl=http://www.dekalshoppen.se/shop/popup_image.php?pID=1188&amp;osCsid=079631c007e8f0c0e1425e6776810949&amp;usg=__mHsbb3pv_j3G11BNpV0U7Wr85XM=&amp;h=267&amp;w=500&amp;sz=3&amp;hl=sv&amp;start=2&amp;zoom=1&amp;tbnid=PoV95M6KcUX9rM:&amp;tbnh=69&amp;tbnw=130&amp;ei=dvflTs-FMoX54QTg9KSvBQ&amp;prev=/search?q=dollartecken&amp;hl=sv&amp;sa=N&amp;tbm=isch&amp;prmd=ivns&amp;itbs=1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12" Type="http://schemas.openxmlformats.org/officeDocument/2006/relationships/hyperlink" Target="http://www.google.se/imgres?imgurl=http://helenaslillasyster.blogg.se/images/2010/glad20gubbe_85834389.gif&amp;imgrefurl=http://helenaslillasyster.blogg.se/2010/april/&amp;usg=__gCPt9ey5NvjvT3AnlYOJfIpiHiI=&amp;h=413&amp;w=337&amp;sz=4&amp;hl=sv&amp;start=15&amp;zoom=1&amp;tbnid=gD604uuxzA0SYM:&amp;tbnh=125&amp;tbnw=102&amp;ei=UfjlToG0FvT34QS1gYGZBQ&amp;prev=/search?q=glada+gubbe&amp;hl=sv&amp;sa=N&amp;tbm=isch&amp;prmd=ivns&amp;itbs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8.xml"/><Relationship Id="rId6" Type="http://schemas.openxmlformats.org/officeDocument/2006/relationships/hyperlink" Target="http://www.google.se/imgres?imgurl=http://upload.wikimedia.org/wikipedia/commons/thumb/1/1a/Flag_of_the_Red_Cross.svg/250px-Flag_of_the_Red_Cross.svg.png&amp;imgrefurl=http://sv.wikipedia.org/wiki/R%C3%B6da_Korset&amp;usg=__r5u4BAV6P8PTlDgEgSzF1juIzDI=&amp;h=167&amp;w=250&amp;sz=1&amp;hl=sv&amp;start=1&amp;zoom=1&amp;tbnid=oJflcrTmc6KDoM:&amp;tbnh=74&amp;tbnw=111&amp;ei=5vblTp36M6iL4gSf19iJBQ&amp;prev=/search?q=r%C3%B6tt+kors&amp;hl=sv&amp;sa=X&amp;tbm=isch&amp;prmd=ivns&amp;itbs=1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10.jpeg"/><Relationship Id="rId10" Type="http://schemas.openxmlformats.org/officeDocument/2006/relationships/hyperlink" Target="http://www.google.se/imgres?imgurl=http://www.lindqvist.com/wp-content/uploads/2010/09/vintertid-klocka.png&amp;imgrefurl=http://www.lindqvist.com/vintertid-stall-tillbaka-klockan/&amp;usg=__k_WMshcIJ2qOUUvTFkRvRcqlbZk=&amp;h=250&amp;w=250&amp;sz=8&amp;hl=sv&amp;start=19&amp;zoom=1&amp;tbnid=Kho1r7kVoaAGAM:&amp;tbnh=111&amp;tbnw=111&amp;ei=tfflTsqnI8zQ4QTmrpSiBQ&amp;prev=/search?q=klocka&amp;hl=sv&amp;sa=N&amp;tbm=isch&amp;prmd=ivns&amp;itbs=1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1.jpe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1785927"/>
            <a:ext cx="8420100" cy="1814524"/>
          </a:xfrm>
        </p:spPr>
        <p:txBody>
          <a:bodyPr/>
          <a:lstStyle/>
          <a:p>
            <a:pPr algn="ctr" defTabSz="914400" eaLnBrk="1" hangingPunct="1">
              <a:tabLst/>
            </a:pPr>
            <a:r>
              <a:rPr lang="sv-SE" sz="2800" dirty="0"/>
              <a:t>Ledarskapet har avgörande betydelse för förbättringsarbetet i sjukvården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6054" y="3913188"/>
            <a:ext cx="7070725" cy="1316012"/>
          </a:xfrm>
        </p:spPr>
        <p:txBody>
          <a:bodyPr/>
          <a:lstStyle/>
          <a:p>
            <a:pPr marL="0" indent="0" defTabSz="914400" eaLnBrk="1" hangingPunct="1">
              <a:buFontTx/>
              <a:buNone/>
            </a:pPr>
            <a:r>
              <a:rPr lang="sv-SE" sz="1400" dirty="0" err="1"/>
              <a:t>Birgir</a:t>
            </a:r>
            <a:r>
              <a:rPr lang="sv-SE" sz="1400" dirty="0"/>
              <a:t> Jakobsson</a:t>
            </a:r>
          </a:p>
          <a:p>
            <a:pPr marL="0" indent="0" defTabSz="914400" eaLnBrk="1" hangingPunct="1">
              <a:buFontTx/>
              <a:buNone/>
            </a:pPr>
            <a:r>
              <a:rPr lang="sv-SE" sz="1400" dirty="0"/>
              <a:t>Före detta sjukhusdirektör 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Ledarskap, ledarskap, ledarskap 2023-11-22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3200" dirty="0"/>
              <a:t>Chefer behöver lära sig att utöva det utvecklande ledarskapet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584515" y="1988840"/>
            <a:ext cx="3978000" cy="3672096"/>
            <a:chOff x="3203848" y="3140968"/>
            <a:chExt cx="2538282" cy="2538282"/>
          </a:xfrm>
        </p:grpSpPr>
        <p:sp>
          <p:nvSpPr>
            <p:cNvPr id="3" name="Ellips 2"/>
            <p:cNvSpPr/>
            <p:nvPr/>
          </p:nvSpPr>
          <p:spPr>
            <a:xfrm>
              <a:off x="3203848" y="3140968"/>
              <a:ext cx="2538282" cy="25382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fillRef>
            <a:effectRef idx="0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Ellips 3"/>
            <p:cNvSpPr/>
            <p:nvPr/>
          </p:nvSpPr>
          <p:spPr>
            <a:xfrm>
              <a:off x="3711504" y="3648624"/>
              <a:ext cx="1522969" cy="15229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fillRef>
            <a:effectRef idx="0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lips 4"/>
            <p:cNvSpPr/>
            <p:nvPr/>
          </p:nvSpPr>
          <p:spPr>
            <a:xfrm>
              <a:off x="4219160" y="4156280"/>
              <a:ext cx="507656" cy="5076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" name="Ellips 7"/>
          <p:cNvSpPr/>
          <p:nvPr/>
        </p:nvSpPr>
        <p:spPr>
          <a:xfrm>
            <a:off x="2066678" y="3356991"/>
            <a:ext cx="1053000" cy="972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ruta 6"/>
          <p:cNvSpPr txBox="1"/>
          <p:nvPr/>
        </p:nvSpPr>
        <p:spPr>
          <a:xfrm>
            <a:off x="1624428" y="3615431"/>
            <a:ext cx="1924416" cy="461665"/>
          </a:xfrm>
          <a:prstGeom prst="rect">
            <a:avLst/>
          </a:prstGeom>
          <a:noFill/>
        </p:spPr>
        <p:txBody>
          <a:bodyPr wrap="square" lIns="91341" tIns="45673" rIns="91341" bIns="4567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prstClr val="black"/>
                </a:solidFill>
                <a:latin typeface="Calibri"/>
              </a:rPr>
              <a:t>Leda sig</a:t>
            </a:r>
            <a:br>
              <a:rPr lang="sv-SE" sz="1200" dirty="0">
                <a:solidFill>
                  <a:prstClr val="black"/>
                </a:solidFill>
                <a:latin typeface="Calibri"/>
              </a:rPr>
            </a:br>
            <a:r>
              <a:rPr lang="sv-SE" sz="1200" dirty="0">
                <a:solidFill>
                  <a:prstClr val="black"/>
                </a:solidFill>
                <a:latin typeface="Calibri"/>
              </a:rPr>
              <a:t>  själv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624428" y="2935989"/>
            <a:ext cx="1924416" cy="276999"/>
          </a:xfrm>
          <a:prstGeom prst="rect">
            <a:avLst/>
          </a:prstGeom>
          <a:noFill/>
        </p:spPr>
        <p:txBody>
          <a:bodyPr wrap="square" lIns="91341" tIns="45673" rIns="91341" bIns="4567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prstClr val="black"/>
                </a:solidFill>
                <a:latin typeface="Calibri"/>
              </a:rPr>
              <a:t>Leda andra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676636" y="2276882"/>
            <a:ext cx="1924416" cy="276999"/>
          </a:xfrm>
          <a:prstGeom prst="rect">
            <a:avLst/>
          </a:prstGeom>
          <a:noFill/>
        </p:spPr>
        <p:txBody>
          <a:bodyPr wrap="square" lIns="91341" tIns="45673" rIns="91341" bIns="4567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solidFill>
                  <a:prstClr val="black"/>
                </a:solidFill>
                <a:latin typeface="Calibri"/>
              </a:rPr>
              <a:t>Leda genom andra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733096" y="1988852"/>
            <a:ext cx="2751515" cy="2862227"/>
          </a:xfrm>
          <a:prstGeom prst="rect">
            <a:avLst/>
          </a:prstGeom>
          <a:noFill/>
        </p:spPr>
        <p:txBody>
          <a:bodyPr wrap="none" lIns="91341" tIns="45673" rIns="91341" bIns="45673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prstClr val="black"/>
                </a:solidFill>
                <a:latin typeface="Calibri"/>
              </a:rPr>
              <a:t>Exempel: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prstClr val="black"/>
                </a:solidFill>
                <a:latin typeface="Calibri"/>
              </a:rPr>
              <a:t>Ledningsgruppsutveckling</a:t>
            </a:r>
            <a:br>
              <a:rPr lang="sv-SE" sz="1800" dirty="0">
                <a:solidFill>
                  <a:prstClr val="black"/>
                </a:solidFill>
                <a:latin typeface="Calibri"/>
              </a:rPr>
            </a:br>
            <a:r>
              <a:rPr lang="sv-SE" sz="1800" dirty="0">
                <a:solidFill>
                  <a:prstClr val="black"/>
                </a:solidFill>
                <a:latin typeface="Calibri"/>
              </a:rPr>
              <a:t>Arbetsmiljöutbildning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prstClr val="black"/>
                </a:solidFill>
                <a:latin typeface="Calibri"/>
              </a:rPr>
              <a:t>Ekonomiutbildning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prstClr val="black"/>
                </a:solidFill>
                <a:latin typeface="Calibri"/>
              </a:rPr>
              <a:t>Träning i förbättringsarbete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prstClr val="black"/>
                </a:solidFill>
                <a:latin typeface="Calibri"/>
              </a:rPr>
              <a:t>Förändringsledning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prstClr val="black"/>
                </a:solidFill>
                <a:latin typeface="Calibri"/>
              </a:rPr>
              <a:t>Chefshandledning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prstClr val="black"/>
                </a:solidFill>
                <a:latin typeface="Calibri"/>
              </a:rPr>
              <a:t>Utvecklande ledarskap</a:t>
            </a:r>
          </a:p>
        </p:txBody>
      </p:sp>
      <p:sp>
        <p:nvSpPr>
          <p:cNvPr id="14" name="Ellips 13"/>
          <p:cNvSpPr/>
          <p:nvPr/>
        </p:nvSpPr>
        <p:spPr>
          <a:xfrm>
            <a:off x="3626853" y="2636914"/>
            <a:ext cx="117000" cy="108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3" rIns="91341" bIns="45673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prstClr val="white"/>
              </a:solidFill>
            </a:endParaRPr>
          </a:p>
        </p:txBody>
      </p:sp>
      <p:sp>
        <p:nvSpPr>
          <p:cNvPr id="15" name="Ellips 14"/>
          <p:cNvSpPr/>
          <p:nvPr/>
        </p:nvSpPr>
        <p:spPr>
          <a:xfrm>
            <a:off x="3314818" y="3501011"/>
            <a:ext cx="117000" cy="108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3" rIns="91341" bIns="45673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prstClr val="white"/>
              </a:solidFill>
            </a:endParaRPr>
          </a:p>
        </p:txBody>
      </p:sp>
      <p:sp>
        <p:nvSpPr>
          <p:cNvPr id="16" name="Ellips 15"/>
          <p:cNvSpPr/>
          <p:nvPr/>
        </p:nvSpPr>
        <p:spPr>
          <a:xfrm>
            <a:off x="2768757" y="4041080"/>
            <a:ext cx="117000" cy="108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3" rIns="91341" bIns="45673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prstClr val="white"/>
              </a:solidFill>
            </a:endParaRPr>
          </a:p>
        </p:txBody>
      </p:sp>
      <p:cxnSp>
        <p:nvCxnSpPr>
          <p:cNvPr id="18" name="Rak 17"/>
          <p:cNvCxnSpPr/>
          <p:nvPr/>
        </p:nvCxnSpPr>
        <p:spPr>
          <a:xfrm>
            <a:off x="5733087" y="234888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>
            <a:stCxn id="14" idx="6"/>
          </p:cNvCxnSpPr>
          <p:nvPr/>
        </p:nvCxnSpPr>
        <p:spPr>
          <a:xfrm>
            <a:off x="3743853" y="2690912"/>
            <a:ext cx="1989234" cy="18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5733087" y="342900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5733087" y="4509123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>
            <a:stCxn id="15" idx="6"/>
          </p:cNvCxnSpPr>
          <p:nvPr/>
        </p:nvCxnSpPr>
        <p:spPr>
          <a:xfrm>
            <a:off x="3431820" y="3555008"/>
            <a:ext cx="2301269" cy="234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>
            <a:stCxn id="16" idx="6"/>
          </p:cNvCxnSpPr>
          <p:nvPr/>
        </p:nvCxnSpPr>
        <p:spPr>
          <a:xfrm>
            <a:off x="2885777" y="4095080"/>
            <a:ext cx="2847329" cy="558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sidfo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Ledarskap, ledarskap, ledarskap 2023-11-22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AutoShape 3"/>
          <p:cNvSpPr>
            <a:spLocks noChangeArrowheads="1"/>
          </p:cNvSpPr>
          <p:nvPr/>
        </p:nvSpPr>
        <p:spPr bwMode="auto">
          <a:xfrm rot="10800000" flipH="1" flipV="1">
            <a:off x="2105025" y="3200403"/>
            <a:ext cx="742950" cy="1439863"/>
          </a:xfrm>
          <a:prstGeom prst="curvedRightArrow">
            <a:avLst>
              <a:gd name="adj1" fmla="val 22243"/>
              <a:gd name="adj2" fmla="val 642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3" tIns="45671" rIns="91343" bIns="45671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0" name="Text Box 4"/>
          <p:cNvSpPr txBox="1">
            <a:spLocks noChangeArrowheads="1"/>
          </p:cNvSpPr>
          <p:nvPr/>
        </p:nvSpPr>
        <p:spPr bwMode="auto">
          <a:xfrm>
            <a:off x="3095625" y="2895600"/>
            <a:ext cx="1651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3" tIns="45671" rIns="91343" bIns="45671">
            <a:spAutoFit/>
          </a:bodyPr>
          <a:lstStyle/>
          <a:p>
            <a:pPr algn="ctr"/>
            <a:r>
              <a:rPr lang="en-GB" sz="2300" dirty="0" err="1">
                <a:solidFill>
                  <a:srgbClr val="9B3373"/>
                </a:solidFill>
                <a:cs typeface="Arial" pitchFamily="34" charset="0"/>
              </a:rPr>
              <a:t>Principer</a:t>
            </a:r>
            <a:endParaRPr lang="en-GB" sz="2300" dirty="0">
              <a:solidFill>
                <a:srgbClr val="9B3373"/>
              </a:solidFill>
              <a:cs typeface="Arial" pitchFamily="34" charset="0"/>
            </a:endParaRPr>
          </a:p>
        </p:txBody>
      </p:sp>
      <p:sp>
        <p:nvSpPr>
          <p:cNvPr id="555011" name="Text Box 5"/>
          <p:cNvSpPr txBox="1">
            <a:spLocks noChangeArrowheads="1"/>
          </p:cNvSpPr>
          <p:nvPr/>
        </p:nvSpPr>
        <p:spPr bwMode="auto">
          <a:xfrm>
            <a:off x="3152558" y="4365630"/>
            <a:ext cx="1510154" cy="44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3" tIns="45671" rIns="91343" bIns="45671">
            <a:spAutoFit/>
          </a:bodyPr>
          <a:lstStyle/>
          <a:p>
            <a:pPr algn="ctr"/>
            <a:r>
              <a:rPr lang="en-GB" sz="2300" dirty="0" err="1">
                <a:solidFill>
                  <a:srgbClr val="6F5987"/>
                </a:solidFill>
                <a:cs typeface="Arial" pitchFamily="34" charset="0"/>
              </a:rPr>
              <a:t>Arbetssätt</a:t>
            </a:r>
            <a:endParaRPr lang="en-GB" sz="2300" dirty="0">
              <a:solidFill>
                <a:srgbClr val="6F5987"/>
              </a:solidFill>
              <a:cs typeface="Arial" pitchFamily="34" charset="0"/>
            </a:endParaRPr>
          </a:p>
        </p:txBody>
      </p:sp>
      <p:sp>
        <p:nvSpPr>
          <p:cNvPr id="555012" name="Text Box 6"/>
          <p:cNvSpPr txBox="1">
            <a:spLocks noChangeArrowheads="1"/>
          </p:cNvSpPr>
          <p:nvPr/>
        </p:nvSpPr>
        <p:spPr bwMode="auto">
          <a:xfrm>
            <a:off x="3283919" y="5805494"/>
            <a:ext cx="1264894" cy="44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3" tIns="45671" rIns="91343" bIns="45671">
            <a:spAutoFit/>
          </a:bodyPr>
          <a:lstStyle/>
          <a:p>
            <a:pPr algn="ctr"/>
            <a:r>
              <a:rPr lang="en-GB" sz="2300" dirty="0" err="1">
                <a:solidFill>
                  <a:srgbClr val="000000"/>
                </a:solidFill>
                <a:cs typeface="Arial" pitchFamily="34" charset="0"/>
              </a:rPr>
              <a:t>Resultat</a:t>
            </a:r>
            <a:endParaRPr lang="en-GB" sz="2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546854" y="2571744"/>
            <a:ext cx="2943225" cy="12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3" tIns="45671" rIns="91343" bIns="45671">
            <a:spAutoFit/>
          </a:bodyPr>
          <a:lstStyle/>
          <a:p>
            <a:r>
              <a:rPr lang="en-GB" sz="1800" i="1" dirty="0" err="1">
                <a:solidFill>
                  <a:srgbClr val="9B3373"/>
                </a:solidFill>
                <a:cs typeface="Arial" pitchFamily="34" charset="0"/>
              </a:rPr>
              <a:t>Rätt</a:t>
            </a:r>
            <a:r>
              <a:rPr lang="en-GB" sz="1800" i="1" dirty="0">
                <a:solidFill>
                  <a:srgbClr val="9B3373"/>
                </a:solidFill>
                <a:cs typeface="Arial" pitchFamily="34" charset="0"/>
              </a:rPr>
              <a:t> </a:t>
            </a:r>
            <a:r>
              <a:rPr lang="en-GB" sz="1800" i="1" dirty="0" err="1">
                <a:solidFill>
                  <a:srgbClr val="9B3373"/>
                </a:solidFill>
                <a:cs typeface="Arial" pitchFamily="34" charset="0"/>
              </a:rPr>
              <a:t>från</a:t>
            </a:r>
            <a:r>
              <a:rPr lang="en-GB" sz="1800" i="1" dirty="0">
                <a:solidFill>
                  <a:srgbClr val="9B3373"/>
                </a:solidFill>
                <a:cs typeface="Arial" pitchFamily="34" charset="0"/>
              </a:rPr>
              <a:t> </a:t>
            </a:r>
            <a:r>
              <a:rPr lang="en-GB" sz="1800" i="1" dirty="0" err="1">
                <a:solidFill>
                  <a:srgbClr val="9B3373"/>
                </a:solidFill>
                <a:cs typeface="Arial" pitchFamily="34" charset="0"/>
              </a:rPr>
              <a:t>början</a:t>
            </a:r>
            <a:endParaRPr lang="en-GB" sz="1800" i="1" dirty="0">
              <a:solidFill>
                <a:srgbClr val="9B3373"/>
              </a:solidFill>
              <a:cs typeface="Arial" pitchFamily="34" charset="0"/>
            </a:endParaRPr>
          </a:p>
          <a:p>
            <a:r>
              <a:rPr lang="en-GB" sz="1800" i="1" dirty="0" err="1">
                <a:solidFill>
                  <a:srgbClr val="9B3373"/>
                </a:solidFill>
                <a:cs typeface="Arial" pitchFamily="34" charset="0"/>
              </a:rPr>
              <a:t>Standardisering</a:t>
            </a:r>
            <a:endParaRPr lang="en-GB" sz="1800" i="1" dirty="0">
              <a:solidFill>
                <a:srgbClr val="9B3373"/>
              </a:solidFill>
              <a:cs typeface="Arial" pitchFamily="34" charset="0"/>
            </a:endParaRPr>
          </a:p>
          <a:p>
            <a:r>
              <a:rPr lang="en-GB" sz="1800" i="1" dirty="0" err="1">
                <a:solidFill>
                  <a:srgbClr val="9B3373"/>
                </a:solidFill>
                <a:cs typeface="Arial" pitchFamily="34" charset="0"/>
              </a:rPr>
              <a:t>Visualisering</a:t>
            </a:r>
            <a:endParaRPr lang="en-GB" sz="1800" i="1" dirty="0">
              <a:solidFill>
                <a:srgbClr val="9B3373"/>
              </a:solidFill>
              <a:cs typeface="Arial" pitchFamily="34" charset="0"/>
            </a:endParaRPr>
          </a:p>
          <a:p>
            <a:r>
              <a:rPr lang="en-GB" sz="1800" i="1" dirty="0">
                <a:solidFill>
                  <a:srgbClr val="9B3373"/>
                </a:solidFill>
                <a:cs typeface="Arial" pitchFamily="34" charset="0"/>
              </a:rPr>
              <a:t>“Pull not push”</a:t>
            </a:r>
          </a:p>
        </p:txBody>
      </p:sp>
      <p:sp>
        <p:nvSpPr>
          <p:cNvPr id="555014" name="AutoShape 8"/>
          <p:cNvSpPr>
            <a:spLocks noChangeArrowheads="1"/>
          </p:cNvSpPr>
          <p:nvPr/>
        </p:nvSpPr>
        <p:spPr bwMode="auto">
          <a:xfrm flipH="1" flipV="1">
            <a:off x="4911725" y="3124200"/>
            <a:ext cx="742950" cy="1447800"/>
          </a:xfrm>
          <a:prstGeom prst="curvedRightArrow">
            <a:avLst>
              <a:gd name="adj1" fmla="val 22365"/>
              <a:gd name="adj2" fmla="val 645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343" tIns="45671" rIns="91343" bIns="45671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5" name="AutoShape 9"/>
          <p:cNvSpPr>
            <a:spLocks noChangeArrowheads="1"/>
          </p:cNvSpPr>
          <p:nvPr/>
        </p:nvSpPr>
        <p:spPr bwMode="auto">
          <a:xfrm flipH="1" flipV="1">
            <a:off x="4911725" y="4648200"/>
            <a:ext cx="742950" cy="1447800"/>
          </a:xfrm>
          <a:prstGeom prst="curvedRightArrow">
            <a:avLst>
              <a:gd name="adj1" fmla="val 22365"/>
              <a:gd name="adj2" fmla="val 645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343" tIns="45671" rIns="91343" bIns="45671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6" name="AutoShape 10"/>
          <p:cNvSpPr>
            <a:spLocks noChangeArrowheads="1"/>
          </p:cNvSpPr>
          <p:nvPr/>
        </p:nvSpPr>
        <p:spPr bwMode="auto">
          <a:xfrm rot="10800000" flipH="1" flipV="1">
            <a:off x="2105025" y="4800606"/>
            <a:ext cx="742950" cy="1439863"/>
          </a:xfrm>
          <a:prstGeom prst="curvedRightArrow">
            <a:avLst>
              <a:gd name="adj1" fmla="val 22243"/>
              <a:gd name="adj2" fmla="val 642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3" tIns="45671" rIns="91343" bIns="45671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7" name="AutoShape 11"/>
          <p:cNvSpPr>
            <a:spLocks noChangeArrowheads="1"/>
          </p:cNvSpPr>
          <p:nvPr/>
        </p:nvSpPr>
        <p:spPr bwMode="auto">
          <a:xfrm rot="10800000" flipH="1" flipV="1">
            <a:off x="2105025" y="1600206"/>
            <a:ext cx="742950" cy="1439863"/>
          </a:xfrm>
          <a:prstGeom prst="curvedRightArrow">
            <a:avLst>
              <a:gd name="adj1" fmla="val 22243"/>
              <a:gd name="adj2" fmla="val 642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3" tIns="45671" rIns="91343" bIns="45671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8" name="Text Box 12"/>
          <p:cNvSpPr txBox="1">
            <a:spLocks noChangeArrowheads="1"/>
          </p:cNvSpPr>
          <p:nvPr/>
        </p:nvSpPr>
        <p:spPr bwMode="auto">
          <a:xfrm>
            <a:off x="2936876" y="1412875"/>
            <a:ext cx="21463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3" tIns="45671" rIns="91343" bIns="45671">
            <a:spAutoFit/>
          </a:bodyPr>
          <a:lstStyle/>
          <a:p>
            <a:pPr algn="ctr"/>
            <a:r>
              <a:rPr lang="en-GB" sz="2300" dirty="0" err="1">
                <a:solidFill>
                  <a:srgbClr val="8E9295"/>
                </a:solidFill>
                <a:cs typeface="Arial" pitchFamily="34" charset="0"/>
              </a:rPr>
              <a:t>Värderingar</a:t>
            </a:r>
            <a:endParaRPr lang="en-GB" sz="2300" dirty="0">
              <a:solidFill>
                <a:srgbClr val="8E9295"/>
              </a:solidFill>
              <a:cs typeface="Arial" pitchFamily="34" charset="0"/>
            </a:endParaRPr>
          </a:p>
        </p:txBody>
      </p:sp>
      <p:sp>
        <p:nvSpPr>
          <p:cNvPr id="555019" name="AutoShape 13"/>
          <p:cNvSpPr>
            <a:spLocks noChangeArrowheads="1"/>
          </p:cNvSpPr>
          <p:nvPr/>
        </p:nvSpPr>
        <p:spPr bwMode="auto">
          <a:xfrm flipH="1" flipV="1">
            <a:off x="4994275" y="1524000"/>
            <a:ext cx="742950" cy="1447800"/>
          </a:xfrm>
          <a:prstGeom prst="curvedRightArrow">
            <a:avLst>
              <a:gd name="adj1" fmla="val 22365"/>
              <a:gd name="adj2" fmla="val 645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343" tIns="45671" rIns="91343" bIns="45671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6029200" y="1414469"/>
            <a:ext cx="3316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3" tIns="45671" rIns="91343" bIns="45671">
            <a:spAutoFit/>
          </a:bodyPr>
          <a:lstStyle/>
          <a:p>
            <a:pPr algn="ctr"/>
            <a:r>
              <a:rPr lang="en-GB" sz="1800" i="1" dirty="0" err="1">
                <a:solidFill>
                  <a:srgbClr val="8E9295"/>
                </a:solidFill>
                <a:cs typeface="Arial" pitchFamily="34" charset="0"/>
              </a:rPr>
              <a:t>Patienten</a:t>
            </a:r>
            <a:r>
              <a:rPr lang="en-GB" sz="1800" i="1" dirty="0">
                <a:solidFill>
                  <a:srgbClr val="8E9295"/>
                </a:solidFill>
                <a:cs typeface="Arial" pitchFamily="34" charset="0"/>
              </a:rPr>
              <a:t> </a:t>
            </a:r>
            <a:r>
              <a:rPr lang="en-GB" sz="1800" i="1" dirty="0" err="1">
                <a:solidFill>
                  <a:srgbClr val="8E9295"/>
                </a:solidFill>
                <a:cs typeface="Arial" pitchFamily="34" charset="0"/>
              </a:rPr>
              <a:t>först</a:t>
            </a:r>
            <a:endParaRPr lang="en-GB" sz="1800" i="1" dirty="0">
              <a:solidFill>
                <a:srgbClr val="8E9295"/>
              </a:solidFill>
              <a:cs typeface="Arial" pitchFamily="34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453198" y="3929066"/>
            <a:ext cx="3168650" cy="12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3" tIns="45671" rIns="91343" bIns="45671">
            <a:spAutoFit/>
          </a:bodyPr>
          <a:lstStyle/>
          <a:p>
            <a:r>
              <a:rPr lang="en-GB" sz="1800" i="1" dirty="0" err="1">
                <a:solidFill>
                  <a:srgbClr val="6F5987"/>
                </a:solidFill>
                <a:cs typeface="Arial" pitchFamily="34" charset="0"/>
              </a:rPr>
              <a:t>Teamarbete</a:t>
            </a:r>
            <a:endParaRPr lang="en-GB" sz="1800" i="1" dirty="0">
              <a:solidFill>
                <a:srgbClr val="6F5987"/>
              </a:solidFill>
              <a:cs typeface="Arial" pitchFamily="34" charset="0"/>
            </a:endParaRPr>
          </a:p>
          <a:p>
            <a:r>
              <a:rPr lang="en-GB" sz="1800" i="1" dirty="0" err="1">
                <a:solidFill>
                  <a:srgbClr val="6F5987"/>
                </a:solidFill>
                <a:cs typeface="Arial" pitchFamily="34" charset="0"/>
              </a:rPr>
              <a:t>Rätt</a:t>
            </a:r>
            <a:r>
              <a:rPr lang="en-GB" sz="1800" i="1" dirty="0">
                <a:solidFill>
                  <a:srgbClr val="6F5987"/>
                </a:solidFill>
                <a:cs typeface="Arial" pitchFamily="34" charset="0"/>
              </a:rPr>
              <a:t> </a:t>
            </a:r>
            <a:r>
              <a:rPr lang="en-GB" sz="1800" i="1" dirty="0" err="1">
                <a:solidFill>
                  <a:srgbClr val="6F5987"/>
                </a:solidFill>
                <a:cs typeface="Arial" pitchFamily="34" charset="0"/>
              </a:rPr>
              <a:t>kompetens</a:t>
            </a:r>
            <a:r>
              <a:rPr lang="en-GB" sz="1800" i="1" dirty="0">
                <a:solidFill>
                  <a:srgbClr val="6F5987"/>
                </a:solidFill>
                <a:cs typeface="Arial" pitchFamily="34" charset="0"/>
              </a:rPr>
              <a:t> </a:t>
            </a:r>
            <a:r>
              <a:rPr lang="en-GB" sz="1800" i="1" dirty="0" err="1">
                <a:solidFill>
                  <a:srgbClr val="6F5987"/>
                </a:solidFill>
                <a:cs typeface="Arial" pitchFamily="34" charset="0"/>
              </a:rPr>
              <a:t>i</a:t>
            </a:r>
            <a:r>
              <a:rPr lang="en-GB" sz="1800" i="1" dirty="0">
                <a:solidFill>
                  <a:srgbClr val="6F5987"/>
                </a:solidFill>
                <a:cs typeface="Arial" pitchFamily="34" charset="0"/>
              </a:rPr>
              <a:t> </a:t>
            </a:r>
            <a:r>
              <a:rPr lang="en-GB" sz="1800" i="1" dirty="0" err="1">
                <a:solidFill>
                  <a:srgbClr val="6F5987"/>
                </a:solidFill>
                <a:cs typeface="Arial" pitchFamily="34" charset="0"/>
              </a:rPr>
              <a:t>rätt</a:t>
            </a:r>
            <a:r>
              <a:rPr lang="en-GB" sz="1800" i="1" dirty="0">
                <a:solidFill>
                  <a:srgbClr val="6F5987"/>
                </a:solidFill>
                <a:cs typeface="Arial" pitchFamily="34" charset="0"/>
              </a:rPr>
              <a:t> </a:t>
            </a:r>
            <a:r>
              <a:rPr lang="en-GB" sz="1800" i="1" dirty="0" err="1">
                <a:solidFill>
                  <a:srgbClr val="6F5987"/>
                </a:solidFill>
                <a:cs typeface="Arial" pitchFamily="34" charset="0"/>
              </a:rPr>
              <a:t>tid</a:t>
            </a:r>
            <a:endParaRPr lang="en-GB" sz="1800" i="1" dirty="0">
              <a:solidFill>
                <a:srgbClr val="6F5987"/>
              </a:solidFill>
              <a:cs typeface="Arial" pitchFamily="34" charset="0"/>
            </a:endParaRPr>
          </a:p>
          <a:p>
            <a:r>
              <a:rPr lang="en-GB" sz="1800" i="1" dirty="0" err="1">
                <a:solidFill>
                  <a:srgbClr val="6F5987"/>
                </a:solidFill>
                <a:cs typeface="Arial" pitchFamily="34" charset="0"/>
              </a:rPr>
              <a:t>Daglig</a:t>
            </a:r>
            <a:r>
              <a:rPr lang="en-GB" sz="1800" i="1" dirty="0">
                <a:solidFill>
                  <a:srgbClr val="6F5987"/>
                </a:solidFill>
                <a:cs typeface="Arial" pitchFamily="34" charset="0"/>
              </a:rPr>
              <a:t> </a:t>
            </a:r>
            <a:r>
              <a:rPr lang="en-GB" sz="1800" i="1" dirty="0" err="1">
                <a:solidFill>
                  <a:srgbClr val="6F5987"/>
                </a:solidFill>
                <a:cs typeface="Arial" pitchFamily="34" charset="0"/>
              </a:rPr>
              <a:t>styrning</a:t>
            </a:r>
            <a:endParaRPr lang="en-GB" sz="1800" i="1" dirty="0">
              <a:solidFill>
                <a:srgbClr val="6F5987"/>
              </a:solidFill>
              <a:cs typeface="Arial" pitchFamily="34" charset="0"/>
            </a:endParaRPr>
          </a:p>
          <a:p>
            <a:r>
              <a:rPr lang="en-GB" sz="1800" i="1" dirty="0" err="1">
                <a:solidFill>
                  <a:srgbClr val="6F5987"/>
                </a:solidFill>
                <a:cs typeface="Arial" pitchFamily="34" charset="0"/>
              </a:rPr>
              <a:t>Ständiga</a:t>
            </a:r>
            <a:r>
              <a:rPr lang="en-GB" sz="1800" i="1" dirty="0">
                <a:solidFill>
                  <a:srgbClr val="6F5987"/>
                </a:solidFill>
                <a:cs typeface="Arial" pitchFamily="34" charset="0"/>
              </a:rPr>
              <a:t> </a:t>
            </a:r>
            <a:r>
              <a:rPr lang="en-GB" sz="1800" i="1" dirty="0" err="1">
                <a:solidFill>
                  <a:srgbClr val="6F5987"/>
                </a:solidFill>
                <a:cs typeface="Arial" pitchFamily="34" charset="0"/>
              </a:rPr>
              <a:t>förbättringar</a:t>
            </a:r>
            <a:endParaRPr lang="en-GB" sz="1800" i="1" dirty="0">
              <a:solidFill>
                <a:srgbClr val="6F5987"/>
              </a:solidFill>
              <a:cs typeface="Arial" pitchFamily="34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6484938" y="5140325"/>
            <a:ext cx="1924050" cy="116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3" tIns="45671" rIns="91343" bIns="45671">
            <a:spAutoFit/>
          </a:bodyPr>
          <a:lstStyle/>
          <a:p>
            <a:r>
              <a:rPr lang="sv-SE" sz="1400" i="1" dirty="0">
                <a:solidFill>
                  <a:srgbClr val="000000"/>
                </a:solidFill>
                <a:cs typeface="Arial" pitchFamily="34" charset="0"/>
              </a:rPr>
              <a:t>Säkerhet</a:t>
            </a:r>
          </a:p>
          <a:p>
            <a:r>
              <a:rPr lang="sv-SE" sz="1400" i="1" dirty="0">
                <a:solidFill>
                  <a:srgbClr val="000000"/>
                </a:solidFill>
                <a:cs typeface="Arial" pitchFamily="34" charset="0"/>
              </a:rPr>
              <a:t>Kvalitet</a:t>
            </a:r>
          </a:p>
          <a:p>
            <a:r>
              <a:rPr lang="sv-SE" sz="1400" i="1" dirty="0">
                <a:solidFill>
                  <a:srgbClr val="000000"/>
                </a:solidFill>
                <a:cs typeface="Arial" pitchFamily="34" charset="0"/>
              </a:rPr>
              <a:t>Tillgänglighet</a:t>
            </a:r>
          </a:p>
          <a:p>
            <a:r>
              <a:rPr lang="sv-SE" sz="1400" i="1" dirty="0">
                <a:solidFill>
                  <a:srgbClr val="000000"/>
                </a:solidFill>
                <a:cs typeface="Arial" pitchFamily="34" charset="0"/>
              </a:rPr>
              <a:t>Arbetsmiljö</a:t>
            </a:r>
          </a:p>
          <a:p>
            <a:r>
              <a:rPr lang="sv-SE" sz="1400" i="1" dirty="0">
                <a:solidFill>
                  <a:srgbClr val="000000"/>
                </a:solidFill>
                <a:cs typeface="Arial" pitchFamily="34" charset="0"/>
              </a:rPr>
              <a:t>Effektivitet</a:t>
            </a:r>
            <a:endParaRPr lang="en-GB" sz="1400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55023" name="Rubrik 14"/>
          <p:cNvSpPr>
            <a:spLocks noGrp="1"/>
          </p:cNvSpPr>
          <p:nvPr>
            <p:ph type="title"/>
          </p:nvPr>
        </p:nvSpPr>
        <p:spPr>
          <a:xfrm>
            <a:off x="488953" y="260356"/>
            <a:ext cx="8670925" cy="595313"/>
          </a:xfrm>
        </p:spPr>
        <p:txBody>
          <a:bodyPr/>
          <a:lstStyle/>
          <a:p>
            <a:r>
              <a:rPr lang="sv-SE" dirty="0"/>
              <a:t>Kulturförändring</a:t>
            </a:r>
          </a:p>
        </p:txBody>
      </p:sp>
      <p:sp>
        <p:nvSpPr>
          <p:cNvPr id="17" name="textruta 16"/>
          <p:cNvSpPr txBox="1">
            <a:spLocks noChangeArrowheads="1"/>
          </p:cNvSpPr>
          <p:nvPr/>
        </p:nvSpPr>
        <p:spPr bwMode="auto">
          <a:xfrm>
            <a:off x="415925" y="2781306"/>
            <a:ext cx="1296954" cy="70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3" tIns="45671" rIns="91343" bIns="45671">
            <a:spAutoFit/>
          </a:bodyPr>
          <a:lstStyle/>
          <a:p>
            <a:r>
              <a:rPr lang="sv-SE" sz="2000" dirty="0">
                <a:solidFill>
                  <a:srgbClr val="000000"/>
                </a:solidFill>
                <a:cs typeface="Arial" pitchFamily="34" charset="0"/>
              </a:rPr>
              <a:t>Stuprör</a:t>
            </a:r>
          </a:p>
          <a:p>
            <a:r>
              <a:rPr lang="sv-SE" sz="2000" dirty="0">
                <a:solidFill>
                  <a:srgbClr val="000000"/>
                </a:solidFill>
                <a:cs typeface="Arial" pitchFamily="34" charset="0"/>
              </a:rPr>
              <a:t>Hierarkier</a:t>
            </a:r>
          </a:p>
        </p:txBody>
      </p:sp>
      <p:sp>
        <p:nvSpPr>
          <p:cNvPr id="18" name="textruta 17"/>
          <p:cNvSpPr txBox="1">
            <a:spLocks noChangeArrowheads="1"/>
          </p:cNvSpPr>
          <p:nvPr/>
        </p:nvSpPr>
        <p:spPr bwMode="auto">
          <a:xfrm>
            <a:off x="363538" y="4076706"/>
            <a:ext cx="1708926" cy="70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3" tIns="45671" rIns="91343" bIns="45671">
            <a:spAutoFit/>
          </a:bodyPr>
          <a:lstStyle/>
          <a:p>
            <a:r>
              <a:rPr lang="sv-SE" sz="2000" dirty="0">
                <a:solidFill>
                  <a:srgbClr val="000000"/>
                </a:solidFill>
                <a:cs typeface="Arial" pitchFamily="34" charset="0"/>
              </a:rPr>
              <a:t>Ensamarbete</a:t>
            </a:r>
          </a:p>
          <a:p>
            <a:r>
              <a:rPr lang="sv-SE" sz="2000" dirty="0" err="1">
                <a:solidFill>
                  <a:srgbClr val="000000"/>
                </a:solidFill>
                <a:cs typeface="Arial" pitchFamily="34" charset="0"/>
              </a:rPr>
              <a:t>Sekvensiellt</a:t>
            </a:r>
            <a:endParaRPr lang="sv-SE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textruta 18"/>
          <p:cNvSpPr txBox="1">
            <a:spLocks noChangeArrowheads="1"/>
          </p:cNvSpPr>
          <p:nvPr/>
        </p:nvSpPr>
        <p:spPr bwMode="auto">
          <a:xfrm>
            <a:off x="466725" y="5286388"/>
            <a:ext cx="1210392" cy="6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3" tIns="45671" rIns="91343" bIns="45671">
            <a:spAutoFit/>
          </a:bodyPr>
          <a:lstStyle/>
          <a:p>
            <a:r>
              <a:rPr lang="sv-SE" sz="1800" dirty="0">
                <a:solidFill>
                  <a:srgbClr val="000000"/>
                </a:solidFill>
                <a:cs typeface="Arial" pitchFamily="34" charset="0"/>
              </a:rPr>
              <a:t>Individuell</a:t>
            </a:r>
          </a:p>
          <a:p>
            <a:r>
              <a:rPr lang="sv-SE" sz="1800" dirty="0">
                <a:solidFill>
                  <a:srgbClr val="000000"/>
                </a:solidFill>
                <a:cs typeface="Arial" pitchFamily="34" charset="0"/>
              </a:rPr>
              <a:t>Variation</a:t>
            </a:r>
          </a:p>
        </p:txBody>
      </p:sp>
      <p:sp>
        <p:nvSpPr>
          <p:cNvPr id="20" name="textruta 19"/>
          <p:cNvSpPr txBox="1">
            <a:spLocks noChangeArrowheads="1"/>
          </p:cNvSpPr>
          <p:nvPr/>
        </p:nvSpPr>
        <p:spPr bwMode="auto">
          <a:xfrm>
            <a:off x="6952948" y="836619"/>
            <a:ext cx="1199171" cy="44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3" tIns="45671" rIns="91343" bIns="45671">
            <a:spAutoFit/>
          </a:bodyPr>
          <a:lstStyle/>
          <a:p>
            <a:pPr algn="ctr"/>
            <a:r>
              <a:rPr lang="sv-SE" sz="2300" u="sng" dirty="0" err="1">
                <a:solidFill>
                  <a:srgbClr val="000000"/>
                </a:solidFill>
                <a:cs typeface="Arial" pitchFamily="34" charset="0"/>
              </a:rPr>
              <a:t>Börläge</a:t>
            </a:r>
            <a:endParaRPr lang="sv-SE" sz="2300" u="sn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textruta 20"/>
          <p:cNvSpPr txBox="1">
            <a:spLocks noChangeArrowheads="1"/>
          </p:cNvSpPr>
          <p:nvPr/>
        </p:nvSpPr>
        <p:spPr bwMode="auto">
          <a:xfrm>
            <a:off x="644619" y="868369"/>
            <a:ext cx="1117418" cy="44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3" tIns="45671" rIns="91343" bIns="45671">
            <a:spAutoFit/>
          </a:bodyPr>
          <a:lstStyle/>
          <a:p>
            <a:pPr algn="ctr"/>
            <a:r>
              <a:rPr lang="sv-SE" sz="2300" u="sng" dirty="0">
                <a:solidFill>
                  <a:srgbClr val="000000"/>
                </a:solidFill>
                <a:cs typeface="Arial" pitchFamily="34" charset="0"/>
              </a:rPr>
              <a:t>Nuläge</a:t>
            </a:r>
          </a:p>
        </p:txBody>
      </p:sp>
      <p:sp>
        <p:nvSpPr>
          <p:cNvPr id="22" name="textruta 21"/>
          <p:cNvSpPr txBox="1">
            <a:spLocks noChangeArrowheads="1"/>
          </p:cNvSpPr>
          <p:nvPr/>
        </p:nvSpPr>
        <p:spPr bwMode="auto">
          <a:xfrm>
            <a:off x="461965" y="1474790"/>
            <a:ext cx="1492520" cy="70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3" tIns="45671" rIns="91343" bIns="45671">
            <a:spAutoFit/>
          </a:bodyPr>
          <a:lstStyle/>
          <a:p>
            <a:r>
              <a:rPr lang="sv-SE" sz="2000" dirty="0">
                <a:solidFill>
                  <a:srgbClr val="000000"/>
                </a:solidFill>
                <a:cs typeface="Arial" pitchFamily="34" charset="0"/>
              </a:rPr>
              <a:t>För vem är </a:t>
            </a:r>
          </a:p>
          <a:p>
            <a:r>
              <a:rPr lang="sv-SE" sz="2000" dirty="0">
                <a:solidFill>
                  <a:srgbClr val="000000"/>
                </a:solidFill>
                <a:cs typeface="Arial" pitchFamily="34" charset="0"/>
              </a:rPr>
              <a:t>vi här</a:t>
            </a:r>
          </a:p>
        </p:txBody>
      </p:sp>
      <p:sp>
        <p:nvSpPr>
          <p:cNvPr id="24" name="Platshållare för sidfot 23"/>
          <p:cNvSpPr>
            <a:spLocks noGrp="1"/>
          </p:cNvSpPr>
          <p:nvPr>
            <p:ph type="ftr" sz="quarter" idx="10"/>
          </p:nvPr>
        </p:nvSpPr>
        <p:spPr>
          <a:xfrm>
            <a:off x="2516981" y="6501780"/>
            <a:ext cx="4092203" cy="455612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Ledarskap</a:t>
            </a:r>
            <a:r>
              <a:rPr lang="en-US" dirty="0"/>
              <a:t>, </a:t>
            </a:r>
            <a:r>
              <a:rPr lang="en-US" dirty="0" err="1"/>
              <a:t>ledarskap</a:t>
            </a:r>
            <a:r>
              <a:rPr lang="en-US" dirty="0"/>
              <a:t>, </a:t>
            </a:r>
            <a:r>
              <a:rPr lang="en-US" dirty="0" err="1"/>
              <a:t>ledarskap</a:t>
            </a:r>
            <a:r>
              <a:rPr lang="en-US" dirty="0"/>
              <a:t> 2023-11-22</a:t>
            </a:r>
            <a:endParaRPr lang="sv-SE" dirty="0"/>
          </a:p>
        </p:txBody>
      </p:sp>
      <p:sp>
        <p:nvSpPr>
          <p:cNvPr id="25" name="textruta 24"/>
          <p:cNvSpPr txBox="1"/>
          <p:nvPr/>
        </p:nvSpPr>
        <p:spPr>
          <a:xfrm>
            <a:off x="416500" y="5949280"/>
            <a:ext cx="159530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1800" dirty="0">
                <a:solidFill>
                  <a:schemeClr val="bg1"/>
                </a:solidFill>
              </a:rPr>
              <a:t>Oförutsägbart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8337377" y="5949280"/>
            <a:ext cx="149271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sz="1800" dirty="0">
                <a:solidFill>
                  <a:schemeClr val="bg1"/>
                </a:solidFill>
              </a:rPr>
              <a:t>Förutsägbart</a:t>
            </a:r>
          </a:p>
        </p:txBody>
      </p:sp>
      <p:cxnSp>
        <p:nvCxnSpPr>
          <p:cNvPr id="28" name="Rak pil 27"/>
          <p:cNvCxnSpPr/>
          <p:nvPr/>
        </p:nvCxnSpPr>
        <p:spPr bwMode="auto">
          <a:xfrm>
            <a:off x="1952604" y="1071546"/>
            <a:ext cx="4572032" cy="1588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10253" grpId="0"/>
      <p:bldP spid="20495" grpId="0"/>
      <p:bldP spid="20496" grpId="0"/>
      <p:bldP spid="17" grpId="0"/>
      <p:bldP spid="18" grpId="0"/>
      <p:bldP spid="19" grpId="0"/>
      <p:bldP spid="20" grpId="0"/>
      <p:bldP spid="21" grpId="0"/>
      <p:bldP spid="22" grpId="0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22704F-78C4-9170-DD13-7A29062C54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0B81E-29D5-C609-C992-ABB8BDBDDCC4}"/>
              </a:ext>
            </a:extLst>
          </p:cNvPr>
          <p:cNvSpPr txBox="1"/>
          <p:nvPr/>
        </p:nvSpPr>
        <p:spPr>
          <a:xfrm>
            <a:off x="1496616" y="1484784"/>
            <a:ext cx="64395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Att </a:t>
            </a:r>
            <a:r>
              <a:rPr lang="en-SE" dirty="0"/>
              <a:t>ändra kultur </a:t>
            </a:r>
            <a:r>
              <a:rPr lang="en-GB" dirty="0" err="1"/>
              <a:t>i</a:t>
            </a:r>
            <a:r>
              <a:rPr lang="en-SE" dirty="0"/>
              <a:t> sjukvården kräver ett </a:t>
            </a:r>
          </a:p>
          <a:p>
            <a:r>
              <a:rPr lang="en-SE" dirty="0"/>
              <a:t>konsekvent arbete över lång tid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3F2D8-92C3-3AE0-2E00-35F0C0767CA6}"/>
              </a:ext>
            </a:extLst>
          </p:cNvPr>
          <p:cNvSpPr txBox="1"/>
          <p:nvPr/>
        </p:nvSpPr>
        <p:spPr>
          <a:xfrm>
            <a:off x="1496616" y="2690917"/>
            <a:ext cx="4403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Det tar en dag att utradera</a:t>
            </a:r>
            <a:endParaRPr lang="en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1C13A-92FC-32EB-AB87-32D9707CFEAB}"/>
              </a:ext>
            </a:extLst>
          </p:cNvPr>
          <p:cNvSpPr txBox="1"/>
          <p:nvPr/>
        </p:nvSpPr>
        <p:spPr>
          <a:xfrm>
            <a:off x="1496616" y="3481844"/>
            <a:ext cx="7322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Om inte de som ansvarar för ägarstyrningen </a:t>
            </a:r>
          </a:p>
          <a:p>
            <a:r>
              <a:rPr lang="sv-SE" dirty="0"/>
              <a:t>förstår detta kommer vi inte att lyckas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5257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Ledarskap, ledarskap, ledarskap 2023-11-22</a:t>
            </a:r>
            <a:endParaRPr lang="sv-SE" dirty="0"/>
          </a:p>
        </p:txBody>
      </p:sp>
      <p:sp>
        <p:nvSpPr>
          <p:cNvPr id="1013762" name="Text Box 4"/>
          <p:cNvSpPr txBox="1">
            <a:spLocks noChangeArrowheads="1"/>
          </p:cNvSpPr>
          <p:nvPr/>
        </p:nvSpPr>
        <p:spPr bwMode="auto">
          <a:xfrm>
            <a:off x="3114514" y="1165226"/>
            <a:ext cx="3283271" cy="5232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57263"/>
            <a:r>
              <a:rPr lang="sv-SE" dirty="0"/>
              <a:t>Kontakt information</a:t>
            </a:r>
          </a:p>
        </p:txBody>
      </p:sp>
      <p:sp>
        <p:nvSpPr>
          <p:cNvPr id="1013763" name="Text Box 5"/>
          <p:cNvSpPr txBox="1">
            <a:spLocks noChangeArrowheads="1"/>
          </p:cNvSpPr>
          <p:nvPr/>
        </p:nvSpPr>
        <p:spPr bwMode="auto">
          <a:xfrm>
            <a:off x="2009778" y="2532063"/>
            <a:ext cx="5687198" cy="181588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57263"/>
            <a:r>
              <a:rPr lang="sv-SE" dirty="0" err="1"/>
              <a:t>Birgir</a:t>
            </a:r>
            <a:r>
              <a:rPr lang="sv-SE" dirty="0"/>
              <a:t> Jakobsson, MD, PhD</a:t>
            </a:r>
          </a:p>
          <a:p>
            <a:pPr defTabSz="957263"/>
            <a:r>
              <a:rPr lang="sv-SE" dirty="0"/>
              <a:t>Stockholm</a:t>
            </a:r>
          </a:p>
          <a:p>
            <a:pPr defTabSz="957263"/>
            <a:r>
              <a:rPr lang="sv-SE" dirty="0"/>
              <a:t>Sweden</a:t>
            </a:r>
          </a:p>
          <a:p>
            <a:pPr defTabSz="957263"/>
            <a:r>
              <a:rPr lang="sv-SE" dirty="0"/>
              <a:t>E-mail: </a:t>
            </a:r>
            <a:r>
              <a:rPr lang="sv-SE" dirty="0" err="1"/>
              <a:t>birgir.jakobsson@simnet.is</a:t>
            </a: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Systemfel bakom krisen på sjukhusen –</a:t>
            </a:r>
            <a:br>
              <a:rPr lang="sv-SE" dirty="0"/>
            </a:br>
            <a:r>
              <a:rPr lang="sv-SE" dirty="0"/>
              <a:t>vad kan sjukhusen göra?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8" y="2060575"/>
            <a:ext cx="8672513" cy="3672681"/>
          </a:xfrm>
        </p:spPr>
        <p:txBody>
          <a:bodyPr/>
          <a:lstStyle/>
          <a:p>
            <a:r>
              <a:rPr lang="sv-SE" dirty="0"/>
              <a:t>De administrativa resurserna fördelas efter verksamhetens behov</a:t>
            </a:r>
          </a:p>
          <a:p>
            <a:r>
              <a:rPr lang="sv-SE" dirty="0"/>
              <a:t>Bättre fungerande patientflöden måste skapas</a:t>
            </a:r>
          </a:p>
          <a:p>
            <a:r>
              <a:rPr lang="sv-SE" dirty="0"/>
              <a:t>Lokalt revirtänkande måste bort – samarbete över gränser</a:t>
            </a:r>
          </a:p>
          <a:p>
            <a:r>
              <a:rPr lang="sv-SE" dirty="0"/>
              <a:t>Skapa lokalt ledarskap som utvecklar verksamheten tillsammans med medarbetarna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Ledarskap, ledarskap, ledarskap 2023-11-22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E7630-D0FA-D1FF-50AF-28E04F5599BB}"/>
              </a:ext>
            </a:extLst>
          </p:cNvPr>
          <p:cNvSpPr txBox="1"/>
          <p:nvPr/>
        </p:nvSpPr>
        <p:spPr>
          <a:xfrm>
            <a:off x="6498411" y="530120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800" dirty="0"/>
              <a:t>SvD 17/10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Text Box 5"/>
          <p:cNvSpPr txBox="1">
            <a:spLocks noChangeArrowheads="1"/>
          </p:cNvSpPr>
          <p:nvPr/>
        </p:nvSpPr>
        <p:spPr bwMode="auto">
          <a:xfrm>
            <a:off x="3891043" y="2695184"/>
            <a:ext cx="1510154" cy="44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3" tIns="45671" rIns="91343" bIns="45671">
            <a:spAutoFit/>
          </a:bodyPr>
          <a:lstStyle/>
          <a:p>
            <a:pPr algn="ctr"/>
            <a:r>
              <a:rPr lang="en-GB" sz="2300" dirty="0" err="1">
                <a:cs typeface="Arial" pitchFamily="34" charset="0"/>
              </a:rPr>
              <a:t>Arbetssätt</a:t>
            </a:r>
            <a:endParaRPr lang="en-GB" sz="2300" dirty="0">
              <a:cs typeface="Arial" pitchFamily="34" charset="0"/>
            </a:endParaRPr>
          </a:p>
        </p:txBody>
      </p:sp>
      <p:sp>
        <p:nvSpPr>
          <p:cNvPr id="555012" name="Text Box 6"/>
          <p:cNvSpPr txBox="1">
            <a:spLocks noChangeArrowheads="1"/>
          </p:cNvSpPr>
          <p:nvPr/>
        </p:nvSpPr>
        <p:spPr bwMode="auto">
          <a:xfrm>
            <a:off x="4022405" y="4135047"/>
            <a:ext cx="1264894" cy="44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3" tIns="45671" rIns="91343" bIns="45671">
            <a:spAutoFit/>
          </a:bodyPr>
          <a:lstStyle/>
          <a:p>
            <a:pPr algn="ctr"/>
            <a:r>
              <a:rPr lang="en-GB" sz="2300" dirty="0" err="1">
                <a:solidFill>
                  <a:srgbClr val="000000"/>
                </a:solidFill>
                <a:cs typeface="Arial" pitchFamily="34" charset="0"/>
              </a:rPr>
              <a:t>Resultat</a:t>
            </a:r>
            <a:endParaRPr lang="en-GB" sz="2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55015" name="AutoShape 9"/>
          <p:cNvSpPr>
            <a:spLocks noChangeArrowheads="1"/>
          </p:cNvSpPr>
          <p:nvPr/>
        </p:nvSpPr>
        <p:spPr bwMode="auto">
          <a:xfrm flipH="1" flipV="1">
            <a:off x="5650210" y="2977753"/>
            <a:ext cx="742950" cy="1447800"/>
          </a:xfrm>
          <a:prstGeom prst="curvedRightArrow">
            <a:avLst>
              <a:gd name="adj1" fmla="val 22365"/>
              <a:gd name="adj2" fmla="val 645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343" tIns="45671" rIns="91343" bIns="45671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6" name="AutoShape 10"/>
          <p:cNvSpPr>
            <a:spLocks noChangeArrowheads="1"/>
          </p:cNvSpPr>
          <p:nvPr/>
        </p:nvSpPr>
        <p:spPr bwMode="auto">
          <a:xfrm rot="10800000" flipH="1" flipV="1">
            <a:off x="2843510" y="3130159"/>
            <a:ext cx="742950" cy="1439863"/>
          </a:xfrm>
          <a:prstGeom prst="curvedRightArrow">
            <a:avLst>
              <a:gd name="adj1" fmla="val 22243"/>
              <a:gd name="adj2" fmla="val 642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3" tIns="45671" rIns="91343" bIns="45671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" name="Platshållare för sidfot 23"/>
          <p:cNvSpPr>
            <a:spLocks noGrp="1"/>
          </p:cNvSpPr>
          <p:nvPr>
            <p:ph type="ftr" sz="quarter" idx="10"/>
          </p:nvPr>
        </p:nvSpPr>
        <p:spPr>
          <a:xfrm>
            <a:off x="212725" y="6309320"/>
            <a:ext cx="8408988" cy="455612"/>
          </a:xfrm>
        </p:spPr>
        <p:txBody>
          <a:bodyPr/>
          <a:lstStyle/>
          <a:p>
            <a:pPr>
              <a:defRPr/>
            </a:pPr>
            <a:r>
              <a:rPr lang="en-US"/>
              <a:t>Ledarskap, ledarskap, ledarskap 2023-11-22</a:t>
            </a: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Ta fram en ”enkel” och tydlig verksamhetsplan</a:t>
            </a:r>
          </a:p>
          <a:p>
            <a:pPr lvl="2"/>
            <a:r>
              <a:rPr lang="sv-SE" dirty="0"/>
              <a:t>Som en process</a:t>
            </a:r>
          </a:p>
          <a:p>
            <a:pPr lvl="2"/>
            <a:r>
              <a:rPr lang="sv-SE" dirty="0"/>
              <a:t>Som ett verktyg</a:t>
            </a:r>
          </a:p>
          <a:p>
            <a:r>
              <a:rPr lang="sv-SE" dirty="0"/>
              <a:t>Flödesarbete (</a:t>
            </a:r>
            <a:r>
              <a:rPr lang="sv-SE" dirty="0" err="1"/>
              <a:t>Lean</a:t>
            </a:r>
            <a:r>
              <a:rPr lang="sv-SE" dirty="0"/>
              <a:t> transformation)</a:t>
            </a:r>
          </a:p>
          <a:p>
            <a:r>
              <a:rPr lang="sv-SE" dirty="0"/>
              <a:t>Förbättra ledarskapet</a:t>
            </a:r>
          </a:p>
          <a:p>
            <a:pPr lvl="2"/>
            <a:r>
              <a:rPr lang="sv-SE" dirty="0"/>
              <a:t>Coaching av chefer i grupper</a:t>
            </a:r>
          </a:p>
          <a:p>
            <a:pPr lvl="2"/>
            <a:r>
              <a:rPr lang="sv-SE" dirty="0"/>
              <a:t>Coaching av ledningsgrupper</a:t>
            </a:r>
          </a:p>
          <a:p>
            <a:r>
              <a:rPr lang="sv-SE" dirty="0"/>
              <a:t>Värderingar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v-SE" sz="2900" u="sng" dirty="0"/>
              <a:t>HUR</a:t>
            </a:r>
            <a:r>
              <a:rPr lang="sv-SE" sz="2900" dirty="0"/>
              <a:t> kan vi förändra?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defRPr/>
            </a:pPr>
            <a:r>
              <a:rPr lang="sv-SE" kern="1200" dirty="0">
                <a:ea typeface="+mn-ea"/>
                <a:cs typeface="+mn-cs"/>
              </a:rPr>
              <a:t>Verksamhetsplan</a:t>
            </a:r>
          </a:p>
        </p:txBody>
      </p:sp>
      <p:grpSp>
        <p:nvGrpSpPr>
          <p:cNvPr id="558082" name="Grupp 23"/>
          <p:cNvGrpSpPr>
            <a:grpSpLocks/>
          </p:cNvGrpSpPr>
          <p:nvPr/>
        </p:nvGrpSpPr>
        <p:grpSpPr bwMode="auto">
          <a:xfrm>
            <a:off x="415925" y="1268413"/>
            <a:ext cx="7931151" cy="4487862"/>
            <a:chOff x="881034" y="1335799"/>
            <a:chExt cx="7786742" cy="4379217"/>
          </a:xfrm>
        </p:grpSpPr>
        <p:sp>
          <p:nvSpPr>
            <p:cNvPr id="558085" name="AutoShape 14"/>
            <p:cNvSpPr>
              <a:spLocks noChangeArrowheads="1"/>
            </p:cNvSpPr>
            <p:nvPr/>
          </p:nvSpPr>
          <p:spPr bwMode="auto">
            <a:xfrm>
              <a:off x="881034" y="1685782"/>
              <a:ext cx="7786742" cy="4029234"/>
            </a:xfrm>
            <a:prstGeom prst="roundRect">
              <a:avLst>
                <a:gd name="adj" fmla="val 1065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6000" tIns="118800" bIns="82800" anchor="ctr"/>
            <a:lstStyle/>
            <a:p>
              <a:pPr algn="ctr"/>
              <a:endParaRPr lang="sv-SE"/>
            </a:p>
          </p:txBody>
        </p:sp>
        <p:sp>
          <p:nvSpPr>
            <p:cNvPr id="558086" name="Text Box 15"/>
            <p:cNvSpPr txBox="1">
              <a:spLocks noChangeArrowheads="1"/>
            </p:cNvSpPr>
            <p:nvPr/>
          </p:nvSpPr>
          <p:spPr bwMode="auto">
            <a:xfrm>
              <a:off x="1499508" y="1335799"/>
              <a:ext cx="1881856" cy="66444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18855" tIns="86733" rIns="18855" bIns="86733" anchor="ctr" anchorCtr="1"/>
            <a:lstStyle/>
            <a:p>
              <a:pPr algn="ctr" defTabSz="957263" eaLnBrk="0" hangingPunct="0">
                <a:spcBef>
                  <a:spcPct val="50000"/>
                </a:spcBef>
              </a:pPr>
              <a:r>
                <a:rPr lang="sv-SE" sz="2000" dirty="0"/>
                <a:t>Vårt uppdrag</a:t>
              </a: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6167789" y="1877973"/>
              <a:ext cx="2105663" cy="1772135"/>
            </a:xfrm>
            <a:prstGeom prst="star5">
              <a:avLst/>
            </a:prstGeom>
            <a:solidFill>
              <a:srgbClr val="B7B75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 defTabSz="957263" eaLnBrk="0" hangingPunct="0">
                <a:defRPr/>
              </a:pPr>
              <a:r>
                <a:rPr lang="sv-SE" sz="2000" dirty="0">
                  <a:solidFill>
                    <a:schemeClr val="bg1"/>
                  </a:solidFill>
                </a:rPr>
                <a:t>Vår </a:t>
              </a:r>
            </a:p>
            <a:p>
              <a:pPr algn="ctr" defTabSz="957263" eaLnBrk="0" hangingPunct="0">
                <a:defRPr/>
              </a:pPr>
              <a:r>
                <a:rPr lang="sv-SE" sz="2000" dirty="0">
                  <a:solidFill>
                    <a:schemeClr val="bg1"/>
                  </a:solidFill>
                </a:rPr>
                <a:t>vision</a:t>
              </a:r>
            </a:p>
          </p:txBody>
        </p:sp>
        <p:sp>
          <p:nvSpPr>
            <p:cNvPr id="558088" name="AutoShape 17"/>
            <p:cNvSpPr>
              <a:spLocks noChangeArrowheads="1"/>
            </p:cNvSpPr>
            <p:nvPr/>
          </p:nvSpPr>
          <p:spPr bwMode="auto">
            <a:xfrm rot="-1091801">
              <a:off x="1190271" y="4389516"/>
              <a:ext cx="1057255" cy="660263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8855" tIns="49023" rIns="18855" bIns="49023" anchor="ctr"/>
            <a:lstStyle/>
            <a:p>
              <a:pPr algn="ctr" defTabSz="957263" eaLnBrk="0" hangingPunct="0">
                <a:spcBef>
                  <a:spcPct val="50000"/>
                </a:spcBef>
              </a:pPr>
              <a:r>
                <a:rPr lang="sv-SE" sz="2000" dirty="0"/>
                <a:t>Nuläge</a:t>
              </a:r>
            </a:p>
          </p:txBody>
        </p:sp>
        <p:sp>
          <p:nvSpPr>
            <p:cNvPr id="558089" name="AutoShape 18"/>
            <p:cNvSpPr>
              <a:spLocks noChangeArrowheads="1"/>
            </p:cNvSpPr>
            <p:nvPr/>
          </p:nvSpPr>
          <p:spPr bwMode="auto">
            <a:xfrm rot="-1150892">
              <a:off x="2253088" y="3073816"/>
              <a:ext cx="4392307" cy="1432430"/>
            </a:xfrm>
            <a:prstGeom prst="rightArrow">
              <a:avLst>
                <a:gd name="adj1" fmla="val 47380"/>
                <a:gd name="adj2" fmla="val 5557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855" tIns="49023" rIns="18855" bIns="49023" anchor="ctr"/>
            <a:lstStyle/>
            <a:p>
              <a:pPr algn="ctr" defTabSz="957263" eaLnBrk="0" hangingPunct="0">
                <a:spcBef>
                  <a:spcPct val="50000"/>
                </a:spcBef>
              </a:pPr>
              <a:r>
                <a:rPr lang="sv-SE" sz="2000" dirty="0"/>
                <a:t>Långsiktiga strategier</a:t>
              </a:r>
            </a:p>
          </p:txBody>
        </p:sp>
        <p:sp>
          <p:nvSpPr>
            <p:cNvPr id="558090" name="Line 19"/>
            <p:cNvSpPr>
              <a:spLocks noChangeShapeType="1"/>
            </p:cNvSpPr>
            <p:nvPr/>
          </p:nvSpPr>
          <p:spPr bwMode="auto">
            <a:xfrm flipV="1">
              <a:off x="2042762" y="2458874"/>
              <a:ext cx="3100728" cy="145425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lIns="126000" tIns="118800" bIns="82800" anchor="ctr"/>
            <a:lstStyle/>
            <a:p>
              <a:endParaRPr lang="sv-SE"/>
            </a:p>
          </p:txBody>
        </p:sp>
        <p:sp>
          <p:nvSpPr>
            <p:cNvPr id="558091" name="Line 20"/>
            <p:cNvSpPr>
              <a:spLocks noChangeShapeType="1"/>
            </p:cNvSpPr>
            <p:nvPr/>
          </p:nvSpPr>
          <p:spPr bwMode="auto">
            <a:xfrm flipV="1">
              <a:off x="2527512" y="4435485"/>
              <a:ext cx="3376534" cy="752198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lIns="126000" tIns="118800" bIns="82800" anchor="ctr"/>
            <a:lstStyle/>
            <a:p>
              <a:endParaRPr lang="sv-SE"/>
            </a:p>
          </p:txBody>
        </p:sp>
        <p:sp>
          <p:nvSpPr>
            <p:cNvPr id="558092" name="Text Box 21"/>
            <p:cNvSpPr txBox="1">
              <a:spLocks noChangeArrowheads="1"/>
            </p:cNvSpPr>
            <p:nvPr/>
          </p:nvSpPr>
          <p:spPr bwMode="auto">
            <a:xfrm rot="-1667607">
              <a:off x="1463949" y="2567930"/>
              <a:ext cx="4270551" cy="508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1985" tIns="124443" rIns="95784" bIns="86733">
              <a:spAutoFit/>
            </a:bodyPr>
            <a:lstStyle/>
            <a:p>
              <a:pPr algn="ctr" defTabSz="957263" eaLnBrk="0" hangingPunct="0">
                <a:spcBef>
                  <a:spcPct val="50000"/>
                </a:spcBef>
              </a:pPr>
              <a:r>
                <a:rPr lang="sv-SE" sz="2000" dirty="0"/>
                <a:t>Våra värde</a:t>
              </a:r>
              <a:r>
                <a:rPr lang="sv-SE" sz="2000" i="1" dirty="0"/>
                <a:t>r</a:t>
              </a:r>
              <a:r>
                <a:rPr lang="sv-SE" sz="2000" dirty="0"/>
                <a:t>ingar</a:t>
              </a:r>
            </a:p>
          </p:txBody>
        </p:sp>
        <p:sp>
          <p:nvSpPr>
            <p:cNvPr id="558093" name="Text Box 22"/>
            <p:cNvSpPr txBox="1">
              <a:spLocks noChangeArrowheads="1"/>
            </p:cNvSpPr>
            <p:nvPr/>
          </p:nvSpPr>
          <p:spPr bwMode="auto">
            <a:xfrm rot="-712736">
              <a:off x="3809635" y="4732906"/>
              <a:ext cx="2987827" cy="2974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263">
                <a:spcBef>
                  <a:spcPct val="20000"/>
                </a:spcBef>
              </a:pPr>
              <a:r>
                <a:rPr lang="sv-SE" sz="2000" dirty="0">
                  <a:cs typeface="Arial" pitchFamily="34" charset="0"/>
                </a:rPr>
                <a:t>Våra värderingar</a:t>
              </a:r>
            </a:p>
          </p:txBody>
        </p:sp>
        <p:sp>
          <p:nvSpPr>
            <p:cNvPr id="558094" name="Text Box 22"/>
            <p:cNvSpPr txBox="1">
              <a:spLocks noChangeArrowheads="1"/>
            </p:cNvSpPr>
            <p:nvPr/>
          </p:nvSpPr>
          <p:spPr bwMode="auto">
            <a:xfrm rot="4182019">
              <a:off x="5060009" y="3083676"/>
              <a:ext cx="1391064" cy="5318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57263">
                <a:spcBef>
                  <a:spcPct val="20000"/>
                </a:spcBef>
              </a:pPr>
              <a:r>
                <a:rPr lang="sv-SE" sz="1600" dirty="0">
                  <a:cs typeface="Arial" pitchFamily="34" charset="0"/>
                </a:rPr>
                <a:t>Långsiktiga</a:t>
              </a:r>
            </a:p>
            <a:p>
              <a:pPr algn="ctr" defTabSz="957263">
                <a:spcBef>
                  <a:spcPct val="20000"/>
                </a:spcBef>
              </a:pPr>
              <a:r>
                <a:rPr lang="sv-SE" sz="1600" dirty="0">
                  <a:cs typeface="Arial" pitchFamily="34" charset="0"/>
                </a:rPr>
                <a:t>mål</a:t>
              </a:r>
            </a:p>
          </p:txBody>
        </p:sp>
      </p:grpSp>
      <p:sp>
        <p:nvSpPr>
          <p:cNvPr id="558083" name="Rectangle 7"/>
          <p:cNvSpPr>
            <a:spLocks noChangeArrowheads="1"/>
          </p:cNvSpPr>
          <p:nvPr/>
        </p:nvSpPr>
        <p:spPr bwMode="auto">
          <a:xfrm>
            <a:off x="76200" y="65532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9779233F-9F41-4717-ADB3-C32B8CB4B55F}" type="slidenum">
              <a:rPr lang="sv-SE" sz="800" b="1"/>
              <a:pPr eaLnBrk="0" hangingPunct="0"/>
              <a:t>5</a:t>
            </a:fld>
            <a:endParaRPr lang="sv-SE" sz="800" b="1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Ledarskap, ledarskap, ledarskap 2023-11-22</a:t>
            </a:r>
            <a:endParaRPr lang="sv-S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B45C0-9394-23DF-106C-3FCDCFDA5A47}"/>
              </a:ext>
            </a:extLst>
          </p:cNvPr>
          <p:cNvSpPr txBox="1"/>
          <p:nvPr/>
        </p:nvSpPr>
        <p:spPr>
          <a:xfrm>
            <a:off x="5889104" y="4931876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800" dirty="0"/>
              <a:t>Konkreta aktiviteter</a:t>
            </a:r>
          </a:p>
          <a:p>
            <a:r>
              <a:rPr lang="en-SE" sz="1800" dirty="0"/>
              <a:t>Styrkort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AutoShape 3"/>
          <p:cNvSpPr>
            <a:spLocks noChangeArrowheads="1"/>
          </p:cNvSpPr>
          <p:nvPr/>
        </p:nvSpPr>
        <p:spPr bwMode="auto">
          <a:xfrm rot="10800000" flipH="1" flipV="1">
            <a:off x="2320478" y="1779941"/>
            <a:ext cx="742950" cy="1439863"/>
          </a:xfrm>
          <a:prstGeom prst="curvedRightArrow">
            <a:avLst>
              <a:gd name="adj1" fmla="val 22243"/>
              <a:gd name="adj2" fmla="val 642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3" tIns="45671" rIns="91343" bIns="45671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0" name="Text Box 4"/>
          <p:cNvSpPr txBox="1">
            <a:spLocks noChangeArrowheads="1"/>
          </p:cNvSpPr>
          <p:nvPr/>
        </p:nvSpPr>
        <p:spPr bwMode="auto">
          <a:xfrm>
            <a:off x="3311078" y="1475135"/>
            <a:ext cx="1651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3" tIns="45671" rIns="91343" bIns="45671">
            <a:spAutoFit/>
          </a:bodyPr>
          <a:lstStyle/>
          <a:p>
            <a:pPr algn="ctr"/>
            <a:r>
              <a:rPr lang="en-GB" sz="2300" dirty="0" err="1">
                <a:cs typeface="Arial" pitchFamily="34" charset="0"/>
              </a:rPr>
              <a:t>Principer</a:t>
            </a:r>
            <a:endParaRPr lang="en-GB" sz="2300" dirty="0">
              <a:cs typeface="Arial" pitchFamily="34" charset="0"/>
            </a:endParaRPr>
          </a:p>
        </p:txBody>
      </p:sp>
      <p:sp>
        <p:nvSpPr>
          <p:cNvPr id="555011" name="Text Box 5"/>
          <p:cNvSpPr txBox="1">
            <a:spLocks noChangeArrowheads="1"/>
          </p:cNvSpPr>
          <p:nvPr/>
        </p:nvSpPr>
        <p:spPr bwMode="auto">
          <a:xfrm>
            <a:off x="3338357" y="2945160"/>
            <a:ext cx="1569465" cy="46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3" tIns="45671" rIns="91343" bIns="45671">
            <a:spAutoFit/>
          </a:bodyPr>
          <a:lstStyle/>
          <a:p>
            <a:pPr algn="ctr"/>
            <a:r>
              <a:rPr lang="en-GB" sz="2400" dirty="0" err="1">
                <a:cs typeface="Arial" pitchFamily="34" charset="0"/>
              </a:rPr>
              <a:t>Arbetssätt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555012" name="Text Box 6"/>
          <p:cNvSpPr txBox="1">
            <a:spLocks noChangeArrowheads="1"/>
          </p:cNvSpPr>
          <p:nvPr/>
        </p:nvSpPr>
        <p:spPr bwMode="auto">
          <a:xfrm>
            <a:off x="3499373" y="4385029"/>
            <a:ext cx="1264894" cy="44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43" tIns="45671" rIns="91343" bIns="45671">
            <a:spAutoFit/>
          </a:bodyPr>
          <a:lstStyle/>
          <a:p>
            <a:pPr algn="ctr"/>
            <a:r>
              <a:rPr lang="en-GB" sz="2300" dirty="0" err="1">
                <a:solidFill>
                  <a:srgbClr val="000000"/>
                </a:solidFill>
                <a:cs typeface="Arial" pitchFamily="34" charset="0"/>
              </a:rPr>
              <a:t>Resultat</a:t>
            </a:r>
            <a:endParaRPr lang="en-GB" sz="2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55014" name="AutoShape 8"/>
          <p:cNvSpPr>
            <a:spLocks noChangeArrowheads="1"/>
          </p:cNvSpPr>
          <p:nvPr/>
        </p:nvSpPr>
        <p:spPr bwMode="auto">
          <a:xfrm flipH="1" flipV="1">
            <a:off x="5127178" y="1703735"/>
            <a:ext cx="742950" cy="1447800"/>
          </a:xfrm>
          <a:prstGeom prst="curvedRightArrow">
            <a:avLst>
              <a:gd name="adj1" fmla="val 22365"/>
              <a:gd name="adj2" fmla="val 645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343" tIns="45671" rIns="91343" bIns="45671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5" name="AutoShape 9"/>
          <p:cNvSpPr>
            <a:spLocks noChangeArrowheads="1"/>
          </p:cNvSpPr>
          <p:nvPr/>
        </p:nvSpPr>
        <p:spPr bwMode="auto">
          <a:xfrm flipH="1" flipV="1">
            <a:off x="5127178" y="3227735"/>
            <a:ext cx="742950" cy="1447800"/>
          </a:xfrm>
          <a:prstGeom prst="curvedRightArrow">
            <a:avLst>
              <a:gd name="adj1" fmla="val 22365"/>
              <a:gd name="adj2" fmla="val 645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343" tIns="45671" rIns="91343" bIns="45671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6" name="AutoShape 10"/>
          <p:cNvSpPr>
            <a:spLocks noChangeArrowheads="1"/>
          </p:cNvSpPr>
          <p:nvPr/>
        </p:nvSpPr>
        <p:spPr bwMode="auto">
          <a:xfrm rot="10800000" flipH="1" flipV="1">
            <a:off x="2320478" y="3380140"/>
            <a:ext cx="742950" cy="1439863"/>
          </a:xfrm>
          <a:prstGeom prst="curvedRightArrow">
            <a:avLst>
              <a:gd name="adj1" fmla="val 22243"/>
              <a:gd name="adj2" fmla="val 642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43" tIns="45671" rIns="91343" bIns="45671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6700391" y="3916784"/>
            <a:ext cx="19240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3" tIns="45671" rIns="91343" bIns="45671">
            <a:spAutoFit/>
          </a:bodyPr>
          <a:lstStyle/>
          <a:p>
            <a:r>
              <a:rPr lang="sv-SE" sz="1400" i="1" dirty="0">
                <a:cs typeface="Arial" pitchFamily="34" charset="0"/>
              </a:rPr>
              <a:t>Säkerhet</a:t>
            </a:r>
          </a:p>
          <a:p>
            <a:r>
              <a:rPr lang="sv-SE" sz="1400" i="1" dirty="0">
                <a:cs typeface="Arial" pitchFamily="34" charset="0"/>
              </a:rPr>
              <a:t>Kvalitet</a:t>
            </a:r>
          </a:p>
          <a:p>
            <a:r>
              <a:rPr lang="sv-SE" sz="1400" i="1" dirty="0">
                <a:cs typeface="Arial" pitchFamily="34" charset="0"/>
              </a:rPr>
              <a:t>Tillgänglighet</a:t>
            </a:r>
          </a:p>
          <a:p>
            <a:r>
              <a:rPr lang="sv-SE" sz="1400" i="1" dirty="0">
                <a:cs typeface="Arial" pitchFamily="34" charset="0"/>
              </a:rPr>
              <a:t>Arbetsmiljö</a:t>
            </a:r>
          </a:p>
          <a:p>
            <a:r>
              <a:rPr lang="sv-SE" sz="1400" i="1" dirty="0">
                <a:cs typeface="Arial" pitchFamily="34" charset="0"/>
              </a:rPr>
              <a:t>Effektivitet</a:t>
            </a:r>
            <a:endParaRPr lang="en-GB" sz="1400" i="1" dirty="0">
              <a:cs typeface="Arial" pitchFamily="34" charset="0"/>
            </a:endParaRPr>
          </a:p>
        </p:txBody>
      </p:sp>
      <p:sp>
        <p:nvSpPr>
          <p:cNvPr id="24" name="Platshållare för sidfot 23"/>
          <p:cNvSpPr>
            <a:spLocks noGrp="1"/>
          </p:cNvSpPr>
          <p:nvPr>
            <p:ph type="ftr" sz="quarter" idx="10"/>
          </p:nvPr>
        </p:nvSpPr>
        <p:spPr>
          <a:xfrm>
            <a:off x="428178" y="6381328"/>
            <a:ext cx="8408988" cy="455612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Ledarskap</a:t>
            </a:r>
            <a:r>
              <a:rPr lang="en-US" dirty="0"/>
              <a:t>, </a:t>
            </a:r>
            <a:r>
              <a:rPr lang="en-US" dirty="0" err="1"/>
              <a:t>ledarskap</a:t>
            </a:r>
            <a:r>
              <a:rPr lang="en-US" dirty="0"/>
              <a:t>, </a:t>
            </a:r>
            <a:r>
              <a:rPr lang="en-US" dirty="0" err="1"/>
              <a:t>ledarskap</a:t>
            </a:r>
            <a:r>
              <a:rPr lang="en-US" dirty="0"/>
              <a:t> 2023-11-22</a:t>
            </a:r>
            <a:endParaRPr lang="sv-SE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762306" y="1268760"/>
            <a:ext cx="2943225" cy="92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3" tIns="45671" rIns="91343" bIns="45671">
            <a:spAutoFit/>
          </a:bodyPr>
          <a:lstStyle/>
          <a:p>
            <a:r>
              <a:rPr lang="en-GB" sz="1800" i="1" dirty="0" err="1">
                <a:cs typeface="Arial" pitchFamily="34" charset="0"/>
              </a:rPr>
              <a:t>Flödesprinciper</a:t>
            </a:r>
            <a:endParaRPr lang="en-GB" sz="1800" i="1" dirty="0">
              <a:cs typeface="Arial" pitchFamily="34" charset="0"/>
            </a:endParaRPr>
          </a:p>
          <a:p>
            <a:r>
              <a:rPr lang="en-GB" sz="1800" i="1" dirty="0" err="1">
                <a:cs typeface="Arial" pitchFamily="34" charset="0"/>
              </a:rPr>
              <a:t>Fokus</a:t>
            </a:r>
            <a:r>
              <a:rPr lang="en-GB" sz="1800" i="1" dirty="0">
                <a:cs typeface="Arial" pitchFamily="34" charset="0"/>
              </a:rPr>
              <a:t> </a:t>
            </a:r>
            <a:r>
              <a:rPr lang="en-GB" sz="1800" i="1" dirty="0" err="1">
                <a:cs typeface="Arial" pitchFamily="34" charset="0"/>
              </a:rPr>
              <a:t>på</a:t>
            </a:r>
            <a:r>
              <a:rPr lang="en-GB" sz="1800" i="1" dirty="0">
                <a:cs typeface="Arial" pitchFamily="34" charset="0"/>
              </a:rPr>
              <a:t> </a:t>
            </a:r>
            <a:r>
              <a:rPr lang="en-GB" sz="1800" i="1" dirty="0" err="1">
                <a:cs typeface="Arial" pitchFamily="34" charset="0"/>
              </a:rPr>
              <a:t>patientnytta</a:t>
            </a:r>
            <a:endParaRPr lang="en-GB" sz="1800" i="1" dirty="0">
              <a:cs typeface="Arial" pitchFamily="34" charset="0"/>
            </a:endParaRPr>
          </a:p>
          <a:p>
            <a:r>
              <a:rPr lang="en-GB" sz="1800" i="1" dirty="0">
                <a:cs typeface="Arial" pitchFamily="34" charset="0"/>
              </a:rPr>
              <a:t>Lean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69" name="Rubrik 202"/>
          <p:cNvSpPr>
            <a:spLocks noGrp="1"/>
          </p:cNvSpPr>
          <p:nvPr>
            <p:ph type="title"/>
          </p:nvPr>
        </p:nvSpPr>
        <p:spPr>
          <a:xfrm>
            <a:off x="381000" y="238860"/>
            <a:ext cx="9144000" cy="1195755"/>
          </a:xfrm>
          <a:solidFill>
            <a:schemeClr val="bg1"/>
          </a:solidFill>
        </p:spPr>
        <p:txBody>
          <a:bodyPr anchor="ctr"/>
          <a:lstStyle/>
          <a:p>
            <a:pPr algn="ctr" eaLnBrk="1" hangingPunct="1"/>
            <a:r>
              <a:rPr lang="sv-SE" sz="3200" dirty="0">
                <a:solidFill>
                  <a:schemeClr val="tx1"/>
                </a:solidFill>
              </a:rPr>
              <a:t>System för lärande, ständig förbättring och uthålliga resultat – i teorin</a:t>
            </a:r>
            <a:endParaRPr lang="sv-SE" sz="3323" dirty="0">
              <a:solidFill>
                <a:schemeClr val="bg1"/>
              </a:solidFill>
            </a:endParaRPr>
          </a:p>
        </p:txBody>
      </p:sp>
      <p:sp>
        <p:nvSpPr>
          <p:cNvPr id="570370" name="AutoShape 318"/>
          <p:cNvSpPr>
            <a:spLocks noChangeArrowheads="1"/>
          </p:cNvSpPr>
          <p:nvPr/>
        </p:nvSpPr>
        <p:spPr bwMode="auto">
          <a:xfrm>
            <a:off x="4780088" y="4487077"/>
            <a:ext cx="240323" cy="1611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351" tIns="42175" rIns="84351" bIns="42175" anchor="ctr"/>
          <a:lstStyle/>
          <a:p>
            <a:pPr algn="ctr" defTabSz="844083"/>
            <a:endParaRPr lang="sv-SE" sz="554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1" name="AutoShape 58"/>
          <p:cNvSpPr>
            <a:spLocks noChangeArrowheads="1"/>
          </p:cNvSpPr>
          <p:nvPr/>
        </p:nvSpPr>
        <p:spPr bwMode="auto">
          <a:xfrm>
            <a:off x="4155832" y="3310374"/>
            <a:ext cx="234462" cy="16705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351" tIns="42175" rIns="84351" bIns="42175" anchor="ctr"/>
          <a:lstStyle/>
          <a:p>
            <a:pPr algn="ctr" defTabSz="844083"/>
            <a:endParaRPr lang="sv-SE" sz="554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2" name="AutoShape 64"/>
          <p:cNvSpPr>
            <a:spLocks noChangeArrowheads="1"/>
          </p:cNvSpPr>
          <p:nvPr/>
        </p:nvSpPr>
        <p:spPr bwMode="auto">
          <a:xfrm>
            <a:off x="4589585" y="3308908"/>
            <a:ext cx="234462" cy="16705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351" tIns="42175" rIns="84351" bIns="42175" anchor="ctr"/>
          <a:lstStyle/>
          <a:p>
            <a:pPr algn="ctr" defTabSz="844083"/>
            <a:endParaRPr lang="sv-SE" sz="554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3" name="AutoShape 70"/>
          <p:cNvSpPr>
            <a:spLocks noChangeArrowheads="1"/>
          </p:cNvSpPr>
          <p:nvPr/>
        </p:nvSpPr>
        <p:spPr bwMode="auto">
          <a:xfrm>
            <a:off x="4824052" y="3310374"/>
            <a:ext cx="234462" cy="16705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351" tIns="42175" rIns="84351" bIns="42175" anchor="ctr"/>
          <a:lstStyle/>
          <a:p>
            <a:pPr algn="ctr" defTabSz="844083"/>
            <a:endParaRPr lang="sv-SE" sz="554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4" name="AutoShape 76"/>
          <p:cNvSpPr>
            <a:spLocks noChangeArrowheads="1"/>
          </p:cNvSpPr>
          <p:nvPr/>
        </p:nvSpPr>
        <p:spPr bwMode="auto">
          <a:xfrm>
            <a:off x="5109797" y="3308908"/>
            <a:ext cx="234462" cy="16705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351" tIns="42175" rIns="84351" bIns="42175" anchor="ctr"/>
          <a:lstStyle/>
          <a:p>
            <a:pPr algn="ctr" defTabSz="844083"/>
            <a:endParaRPr lang="sv-SE" sz="554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5" name="AutoShape 82"/>
          <p:cNvSpPr>
            <a:spLocks noChangeArrowheads="1"/>
          </p:cNvSpPr>
          <p:nvPr/>
        </p:nvSpPr>
        <p:spPr bwMode="auto">
          <a:xfrm>
            <a:off x="5345728" y="3310374"/>
            <a:ext cx="234462" cy="16705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351" tIns="42175" rIns="84351" bIns="42175" anchor="ctr"/>
          <a:lstStyle/>
          <a:p>
            <a:pPr algn="ctr" defTabSz="844083"/>
            <a:endParaRPr lang="sv-SE" sz="554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6" name="AutoShape 318"/>
          <p:cNvSpPr>
            <a:spLocks noChangeArrowheads="1"/>
          </p:cNvSpPr>
          <p:nvPr/>
        </p:nvSpPr>
        <p:spPr bwMode="auto">
          <a:xfrm>
            <a:off x="4780088" y="5013151"/>
            <a:ext cx="240323" cy="1611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351" tIns="42175" rIns="84351" bIns="42175" anchor="ctr"/>
          <a:lstStyle/>
          <a:p>
            <a:pPr algn="ctr" defTabSz="844083"/>
            <a:endParaRPr lang="sv-SE" sz="554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7" name="AutoShape 318"/>
          <p:cNvSpPr>
            <a:spLocks noChangeArrowheads="1"/>
          </p:cNvSpPr>
          <p:nvPr/>
        </p:nvSpPr>
        <p:spPr bwMode="auto">
          <a:xfrm>
            <a:off x="4624760" y="3959475"/>
            <a:ext cx="240323" cy="16265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351" tIns="42175" rIns="84351" bIns="42175" anchor="ctr"/>
          <a:lstStyle/>
          <a:p>
            <a:pPr algn="ctr" defTabSz="844083"/>
            <a:endParaRPr lang="sv-SE" sz="554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8" name="AutoShape 318"/>
          <p:cNvSpPr>
            <a:spLocks noChangeArrowheads="1"/>
          </p:cNvSpPr>
          <p:nvPr/>
        </p:nvSpPr>
        <p:spPr bwMode="auto">
          <a:xfrm>
            <a:off x="4780088" y="5571462"/>
            <a:ext cx="240323" cy="16119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351" tIns="42175" rIns="84351" bIns="42175" anchor="ctr"/>
          <a:lstStyle/>
          <a:p>
            <a:pPr algn="ctr" defTabSz="844083"/>
            <a:endParaRPr lang="sv-SE" sz="554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9" name="AutoShape 318"/>
          <p:cNvSpPr>
            <a:spLocks noChangeArrowheads="1"/>
          </p:cNvSpPr>
          <p:nvPr/>
        </p:nvSpPr>
        <p:spPr bwMode="auto">
          <a:xfrm>
            <a:off x="4884128" y="3959475"/>
            <a:ext cx="240323" cy="16265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351" tIns="42175" rIns="84351" bIns="42175" anchor="ctr"/>
          <a:lstStyle/>
          <a:p>
            <a:pPr algn="ctr" defTabSz="844083"/>
            <a:endParaRPr lang="sv-SE" sz="554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8" name="Uppåtböjd 167"/>
          <p:cNvSpPr/>
          <p:nvPr/>
        </p:nvSpPr>
        <p:spPr bwMode="auto">
          <a:xfrm rot="16200000">
            <a:off x="4983079" y="5169215"/>
            <a:ext cx="577362" cy="259373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51" tIns="42175" rIns="84351" bIns="42175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55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Uppåtböjd 168"/>
          <p:cNvSpPr/>
          <p:nvPr/>
        </p:nvSpPr>
        <p:spPr bwMode="auto">
          <a:xfrm rot="16200000">
            <a:off x="4984507" y="4593318"/>
            <a:ext cx="574431" cy="259373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51" tIns="42175" rIns="84351" bIns="42175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55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Uppåtböjd 169"/>
          <p:cNvSpPr/>
          <p:nvPr/>
        </p:nvSpPr>
        <p:spPr bwMode="auto">
          <a:xfrm rot="16200000">
            <a:off x="4991103" y="4018108"/>
            <a:ext cx="574431" cy="260838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51" tIns="42175" rIns="84351" bIns="42175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55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Uppåtböjd 171"/>
          <p:cNvSpPr/>
          <p:nvPr/>
        </p:nvSpPr>
        <p:spPr bwMode="auto">
          <a:xfrm rot="5400000">
            <a:off x="4205691" y="4066470"/>
            <a:ext cx="575896" cy="259374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51" tIns="42175" rIns="84351" bIns="42175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55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Uppåtböjd 172"/>
          <p:cNvSpPr/>
          <p:nvPr/>
        </p:nvSpPr>
        <p:spPr bwMode="auto">
          <a:xfrm rot="5400000">
            <a:off x="4205655" y="4642373"/>
            <a:ext cx="575897" cy="259374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51" tIns="42175" rIns="84351" bIns="42175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55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Uppåtböjd 173"/>
          <p:cNvSpPr/>
          <p:nvPr/>
        </p:nvSpPr>
        <p:spPr bwMode="auto">
          <a:xfrm rot="5400000">
            <a:off x="4206388" y="5217537"/>
            <a:ext cx="574431" cy="259374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51" tIns="42175" rIns="84351" bIns="42175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55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Uppåtböjd 176"/>
          <p:cNvSpPr/>
          <p:nvPr/>
        </p:nvSpPr>
        <p:spPr bwMode="auto">
          <a:xfrm rot="18995216">
            <a:off x="5213843" y="3568214"/>
            <a:ext cx="624254" cy="238857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51" tIns="42175" rIns="84351" bIns="42175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55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Uppåtböjd 177"/>
          <p:cNvSpPr/>
          <p:nvPr/>
        </p:nvSpPr>
        <p:spPr bwMode="auto">
          <a:xfrm rot="3343865">
            <a:off x="3889902" y="3557222"/>
            <a:ext cx="575896" cy="25790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51" tIns="42175" rIns="84351" bIns="42175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55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Uppåtböjd 160"/>
          <p:cNvSpPr/>
          <p:nvPr/>
        </p:nvSpPr>
        <p:spPr bwMode="auto">
          <a:xfrm rot="16200000">
            <a:off x="5593374" y="2920546"/>
            <a:ext cx="575897" cy="262304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51" tIns="42175" rIns="84351" bIns="42175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55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Uppåtböjd 161"/>
          <p:cNvSpPr/>
          <p:nvPr/>
        </p:nvSpPr>
        <p:spPr bwMode="auto">
          <a:xfrm rot="5400000">
            <a:off x="3532312" y="2789394"/>
            <a:ext cx="574431" cy="259374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51" tIns="42175" rIns="84351" bIns="42175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554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0390" name="textruta 143"/>
          <p:cNvSpPr txBox="1">
            <a:spLocks noChangeArrowheads="1"/>
          </p:cNvSpPr>
          <p:nvPr/>
        </p:nvSpPr>
        <p:spPr bwMode="auto">
          <a:xfrm>
            <a:off x="4460632" y="3477359"/>
            <a:ext cx="1090590" cy="24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351" tIns="42175" rIns="84351" bIns="42175">
            <a:spAutoFit/>
          </a:bodyPr>
          <a:lstStyle/>
          <a:p>
            <a:pPr algn="ctr" defTabSz="844083"/>
            <a:r>
              <a:rPr lang="sv-SE" sz="1015" dirty="0">
                <a:solidFill>
                  <a:srgbClr val="000000"/>
                </a:solidFill>
              </a:rPr>
              <a:t>Team of </a:t>
            </a:r>
            <a:r>
              <a:rPr lang="sv-SE" sz="1015" dirty="0" err="1">
                <a:solidFill>
                  <a:srgbClr val="000000"/>
                </a:solidFill>
              </a:rPr>
              <a:t>staff</a:t>
            </a:r>
            <a:endParaRPr lang="sv-SE" sz="1015" dirty="0">
              <a:solidFill>
                <a:srgbClr val="000000"/>
              </a:solidFill>
            </a:endParaRPr>
          </a:p>
        </p:txBody>
      </p:sp>
      <p:sp>
        <p:nvSpPr>
          <p:cNvPr id="570391" name="textruta 144"/>
          <p:cNvSpPr txBox="1">
            <a:spLocks noChangeArrowheads="1"/>
          </p:cNvSpPr>
          <p:nvPr/>
        </p:nvSpPr>
        <p:spPr bwMode="auto">
          <a:xfrm>
            <a:off x="4450374" y="4027270"/>
            <a:ext cx="930519" cy="39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351" tIns="42175" rIns="84351" bIns="42175">
            <a:spAutoFit/>
          </a:bodyPr>
          <a:lstStyle/>
          <a:p>
            <a:pPr algn="ctr" defTabSz="844083"/>
            <a:r>
              <a:rPr lang="sv-SE" sz="1015" dirty="0">
                <a:solidFill>
                  <a:srgbClr val="000000"/>
                </a:solidFill>
              </a:rPr>
              <a:t>1:st </a:t>
            </a:r>
            <a:r>
              <a:rPr lang="sv-SE" sz="1015" dirty="0" err="1">
                <a:solidFill>
                  <a:srgbClr val="000000"/>
                </a:solidFill>
              </a:rPr>
              <a:t>line</a:t>
            </a:r>
            <a:r>
              <a:rPr lang="sv-SE" sz="1015" dirty="0">
                <a:solidFill>
                  <a:srgbClr val="000000"/>
                </a:solidFill>
              </a:rPr>
              <a:t> officer</a:t>
            </a:r>
          </a:p>
        </p:txBody>
      </p:sp>
      <p:sp>
        <p:nvSpPr>
          <p:cNvPr id="570392" name="textruta 145"/>
          <p:cNvSpPr txBox="1">
            <a:spLocks noChangeArrowheads="1"/>
          </p:cNvSpPr>
          <p:nvPr/>
        </p:nvSpPr>
        <p:spPr bwMode="auto">
          <a:xfrm>
            <a:off x="4375678" y="4630616"/>
            <a:ext cx="1063869" cy="24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351" tIns="42175" rIns="84351" bIns="42175">
            <a:spAutoFit/>
          </a:bodyPr>
          <a:lstStyle/>
          <a:p>
            <a:pPr algn="ctr" defTabSz="844083"/>
            <a:r>
              <a:rPr lang="sv-SE" sz="1015" dirty="0" err="1">
                <a:solidFill>
                  <a:srgbClr val="000000"/>
                </a:solidFill>
                <a:latin typeface="Arial Narrow" pitchFamily="34" charset="0"/>
              </a:rPr>
              <a:t>Head</a:t>
            </a:r>
            <a:r>
              <a:rPr lang="sv-SE" sz="1015" dirty="0">
                <a:solidFill>
                  <a:srgbClr val="000000"/>
                </a:solidFill>
                <a:latin typeface="Arial Narrow" pitchFamily="34" charset="0"/>
              </a:rPr>
              <a:t> of </a:t>
            </a:r>
            <a:r>
              <a:rPr lang="sv-SE" sz="1015" dirty="0" err="1">
                <a:solidFill>
                  <a:srgbClr val="000000"/>
                </a:solidFill>
                <a:latin typeface="Arial Narrow" pitchFamily="34" charset="0"/>
              </a:rPr>
              <a:t>dpt</a:t>
            </a:r>
            <a:endParaRPr lang="sv-SE" sz="1015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70393" name="textruta 146"/>
          <p:cNvSpPr txBox="1">
            <a:spLocks noChangeArrowheads="1"/>
          </p:cNvSpPr>
          <p:nvPr/>
        </p:nvSpPr>
        <p:spPr bwMode="auto">
          <a:xfrm>
            <a:off x="4421070" y="5090793"/>
            <a:ext cx="930519" cy="39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351" tIns="42175" rIns="84351" bIns="42175">
            <a:spAutoFit/>
          </a:bodyPr>
          <a:lstStyle/>
          <a:p>
            <a:pPr algn="ctr" defTabSz="844083"/>
            <a:r>
              <a:rPr lang="sv-SE" sz="1015" dirty="0" err="1">
                <a:solidFill>
                  <a:srgbClr val="000000"/>
                </a:solidFill>
              </a:rPr>
              <a:t>Head</a:t>
            </a:r>
            <a:r>
              <a:rPr lang="sv-SE" sz="1015" dirty="0">
                <a:solidFill>
                  <a:srgbClr val="000000"/>
                </a:solidFill>
              </a:rPr>
              <a:t> of division</a:t>
            </a:r>
          </a:p>
        </p:txBody>
      </p:sp>
      <p:sp>
        <p:nvSpPr>
          <p:cNvPr id="570394" name="textruta 147"/>
          <p:cNvSpPr txBox="1">
            <a:spLocks noChangeArrowheads="1"/>
          </p:cNvSpPr>
          <p:nvPr/>
        </p:nvSpPr>
        <p:spPr bwMode="auto">
          <a:xfrm>
            <a:off x="4372746" y="5742843"/>
            <a:ext cx="1063869" cy="24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351" tIns="42175" rIns="84351" bIns="42175">
            <a:spAutoFit/>
          </a:bodyPr>
          <a:lstStyle/>
          <a:p>
            <a:pPr algn="ctr" defTabSz="844083"/>
            <a:r>
              <a:rPr lang="sv-SE" sz="1015" dirty="0">
                <a:solidFill>
                  <a:srgbClr val="000000"/>
                </a:solidFill>
              </a:rPr>
              <a:t>CEO</a:t>
            </a:r>
          </a:p>
        </p:txBody>
      </p:sp>
      <p:pic>
        <p:nvPicPr>
          <p:cNvPr id="5704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104" y="3362532"/>
            <a:ext cx="1876266" cy="147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0427" name="Grupp 209"/>
          <p:cNvGrpSpPr>
            <a:grpSpLocks/>
          </p:cNvGrpSpPr>
          <p:nvPr/>
        </p:nvGrpSpPr>
        <p:grpSpPr bwMode="auto">
          <a:xfrm>
            <a:off x="3556528" y="1368670"/>
            <a:ext cx="2392973" cy="698989"/>
            <a:chOff x="3368824" y="1544365"/>
            <a:chExt cx="2376264" cy="462458"/>
          </a:xfrm>
        </p:grpSpPr>
        <p:pic>
          <p:nvPicPr>
            <p:cNvPr id="570491" name="Picture 4" descr="http://t1.gstatic.com/images?q=tbn:ANd9GcR535ichq9J7QN9z8o_defjp_zeUu5BRIASG230Yt-KEPZCnDcrukg6Zq0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8824" y="1628800"/>
              <a:ext cx="560512" cy="37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0492" name="textruta 189"/>
            <p:cNvSpPr txBox="1">
              <a:spLocks noChangeArrowheads="1"/>
            </p:cNvSpPr>
            <p:nvPr/>
          </p:nvSpPr>
          <p:spPr bwMode="auto">
            <a:xfrm>
              <a:off x="4233085" y="1544365"/>
              <a:ext cx="720080" cy="249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44083"/>
              <a:r>
                <a:rPr lang="sv-SE" sz="1846">
                  <a:solidFill>
                    <a:srgbClr val="000000"/>
                  </a:solidFill>
                  <a:latin typeface="Calibri" pitchFamily="34" charset="0"/>
                </a:rPr>
                <a:t>Q</a:t>
              </a:r>
            </a:p>
          </p:txBody>
        </p:sp>
        <p:pic>
          <p:nvPicPr>
            <p:cNvPr id="570493" name="Picture 6" descr="http://t1.gstatic.com/images?q=tbn:ANd9GcTd5GNg-X3pNsDQsaMVg2m0Br60vHzYeYp1T0SZBOI8ikN4fJiGNb6nsbw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41032" y="1700808"/>
              <a:ext cx="504056" cy="26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0494" name="Picture 8" descr="http://t1.gstatic.com/images?q=tbn:ANd9GcSpP2QcbZeJAGVq1HDKZUvVAo5Al-s8MC_4-ER77G3lEfsHE1K9R7Dj4A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7328" y="1628800"/>
              <a:ext cx="377394" cy="37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0495" name="Picture 10" descr="http://t0.gstatic.com/images?q=tbn:ANd9GcROGLBw7YF750gwgbb0mrOk-fX9zp9u_6bp90pAa-IGhG5bEXnpxlCkVQ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53000" y="1628800"/>
              <a:ext cx="262012" cy="32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0428" name="Grupp 164"/>
          <p:cNvGrpSpPr>
            <a:grpSpLocks/>
          </p:cNvGrpSpPr>
          <p:nvPr/>
        </p:nvGrpSpPr>
        <p:grpSpPr bwMode="auto">
          <a:xfrm>
            <a:off x="6016871" y="2165882"/>
            <a:ext cx="464527" cy="531935"/>
            <a:chOff x="5662613" y="2181225"/>
            <a:chExt cx="371475" cy="300038"/>
          </a:xfrm>
        </p:grpSpPr>
        <p:sp>
          <p:nvSpPr>
            <p:cNvPr id="218" name="Uttryckssymbol 217"/>
            <p:cNvSpPr/>
            <p:nvPr/>
          </p:nvSpPr>
          <p:spPr bwMode="auto">
            <a:xfrm>
              <a:off x="5721205" y="2193624"/>
              <a:ext cx="137106" cy="76869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883082">
                <a:defRPr/>
              </a:pPr>
              <a:endParaRPr lang="sv-SE" sz="1662" dirty="0">
                <a:solidFill>
                  <a:srgbClr val="000000"/>
                </a:solidFill>
              </a:endParaRPr>
            </a:p>
          </p:txBody>
        </p:sp>
        <p:sp>
          <p:nvSpPr>
            <p:cNvPr id="220" name="Uttryckssymbol 219"/>
            <p:cNvSpPr/>
            <p:nvPr/>
          </p:nvSpPr>
          <p:spPr bwMode="auto">
            <a:xfrm>
              <a:off x="5780970" y="2403567"/>
              <a:ext cx="134762" cy="77696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883082">
                <a:defRPr/>
              </a:pPr>
              <a:endParaRPr lang="sv-SE" sz="1662" dirty="0">
                <a:solidFill>
                  <a:srgbClr val="000000"/>
                </a:solidFill>
              </a:endParaRPr>
            </a:p>
          </p:txBody>
        </p:sp>
        <p:sp>
          <p:nvSpPr>
            <p:cNvPr id="225" name="Uttryckssymbol 224"/>
            <p:cNvSpPr/>
            <p:nvPr/>
          </p:nvSpPr>
          <p:spPr bwMode="auto">
            <a:xfrm>
              <a:off x="5838390" y="2181225"/>
              <a:ext cx="137106" cy="77696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883082">
                <a:defRPr/>
              </a:pPr>
              <a:endParaRPr lang="sv-SE" sz="1662" dirty="0">
                <a:solidFill>
                  <a:srgbClr val="000000"/>
                </a:solidFill>
              </a:endParaRPr>
            </a:p>
          </p:txBody>
        </p:sp>
        <p:sp>
          <p:nvSpPr>
            <p:cNvPr id="226" name="Uttryckssymbol 225"/>
            <p:cNvSpPr/>
            <p:nvPr/>
          </p:nvSpPr>
          <p:spPr bwMode="auto">
            <a:xfrm>
              <a:off x="5662613" y="2381250"/>
              <a:ext cx="137106" cy="77696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883082">
                <a:defRPr/>
              </a:pPr>
              <a:endParaRPr lang="sv-SE" sz="1662" dirty="0">
                <a:solidFill>
                  <a:srgbClr val="000000"/>
                </a:solidFill>
              </a:endParaRPr>
            </a:p>
          </p:txBody>
        </p:sp>
        <p:sp>
          <p:nvSpPr>
            <p:cNvPr id="227" name="Uttryckssymbol 226"/>
            <p:cNvSpPr/>
            <p:nvPr/>
          </p:nvSpPr>
          <p:spPr bwMode="auto">
            <a:xfrm>
              <a:off x="5896982" y="2381250"/>
              <a:ext cx="137106" cy="77696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883082">
                <a:defRPr/>
              </a:pPr>
              <a:endParaRPr lang="sv-SE" sz="1662" dirty="0">
                <a:solidFill>
                  <a:srgbClr val="000000"/>
                </a:solidFill>
              </a:endParaRPr>
            </a:p>
          </p:txBody>
        </p:sp>
        <p:sp>
          <p:nvSpPr>
            <p:cNvPr id="228" name="Uttryckssymbol 227"/>
            <p:cNvSpPr/>
            <p:nvPr/>
          </p:nvSpPr>
          <p:spPr bwMode="auto">
            <a:xfrm>
              <a:off x="5858311" y="2236604"/>
              <a:ext cx="135934" cy="78522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883082">
                <a:defRPr/>
              </a:pPr>
              <a:endParaRPr lang="sv-SE" sz="1662" dirty="0">
                <a:solidFill>
                  <a:srgbClr val="000000"/>
                </a:solidFill>
              </a:endParaRPr>
            </a:p>
          </p:txBody>
        </p:sp>
        <p:sp>
          <p:nvSpPr>
            <p:cNvPr id="229" name="Uttryckssymbol 228"/>
            <p:cNvSpPr/>
            <p:nvPr/>
          </p:nvSpPr>
          <p:spPr bwMode="auto">
            <a:xfrm>
              <a:off x="5761048" y="2249829"/>
              <a:ext cx="135934" cy="75216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883082">
                <a:defRPr/>
              </a:pPr>
              <a:endParaRPr lang="sv-SE" sz="1662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70429" name="Grupp 162"/>
          <p:cNvGrpSpPr>
            <a:grpSpLocks/>
          </p:cNvGrpSpPr>
          <p:nvPr/>
        </p:nvGrpSpPr>
        <p:grpSpPr bwMode="auto">
          <a:xfrm>
            <a:off x="3291292" y="2233316"/>
            <a:ext cx="530469" cy="408843"/>
            <a:chOff x="3729038" y="2126774"/>
            <a:chExt cx="429748" cy="232655"/>
          </a:xfrm>
        </p:grpSpPr>
        <p:grpSp>
          <p:nvGrpSpPr>
            <p:cNvPr id="570456" name="Grupp 31"/>
            <p:cNvGrpSpPr>
              <a:grpSpLocks/>
            </p:cNvGrpSpPr>
            <p:nvPr/>
          </p:nvGrpSpPr>
          <p:grpSpPr bwMode="auto">
            <a:xfrm>
              <a:off x="3963720" y="2193247"/>
              <a:ext cx="136503" cy="77470"/>
              <a:chOff x="1496616" y="5661248"/>
              <a:chExt cx="504056" cy="504056"/>
            </a:xfrm>
          </p:grpSpPr>
          <p:sp>
            <p:nvSpPr>
              <p:cNvPr id="254" name="Uttryckssymbol 19"/>
              <p:cNvSpPr/>
              <p:nvPr/>
            </p:nvSpPr>
            <p:spPr bwMode="auto">
              <a:xfrm>
                <a:off x="1497997" y="5668224"/>
                <a:ext cx="504128" cy="493734"/>
              </a:xfrm>
              <a:prstGeom prst="smileyFac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Ellips 20"/>
              <p:cNvSpPr/>
              <p:nvPr/>
            </p:nvSpPr>
            <p:spPr bwMode="auto">
              <a:xfrm>
                <a:off x="1616358" y="5934080"/>
                <a:ext cx="289325" cy="20617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ihandsfigur 21"/>
              <p:cNvSpPr/>
              <p:nvPr/>
            </p:nvSpPr>
            <p:spPr bwMode="auto">
              <a:xfrm rot="21017078">
                <a:off x="1633893" y="5966634"/>
                <a:ext cx="271790" cy="103089"/>
              </a:xfrm>
              <a:custGeom>
                <a:avLst/>
                <a:gdLst>
                  <a:gd name="connsiteX0" fmla="*/ 0 w 266299"/>
                  <a:gd name="connsiteY0" fmla="*/ 78606 h 101065"/>
                  <a:gd name="connsiteX1" fmla="*/ 144379 w 266299"/>
                  <a:gd name="connsiteY1" fmla="*/ 1604 h 101065"/>
                  <a:gd name="connsiteX2" fmla="*/ 250257 w 266299"/>
                  <a:gd name="connsiteY2" fmla="*/ 88231 h 101065"/>
                  <a:gd name="connsiteX3" fmla="*/ 240632 w 266299"/>
                  <a:gd name="connsiteY3" fmla="*/ 78606 h 1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299" h="101065">
                    <a:moveTo>
                      <a:pt x="0" y="78606"/>
                    </a:moveTo>
                    <a:cubicBezTo>
                      <a:pt x="51335" y="39303"/>
                      <a:pt x="102670" y="0"/>
                      <a:pt x="144379" y="1604"/>
                    </a:cubicBezTo>
                    <a:cubicBezTo>
                      <a:pt x="186088" y="3208"/>
                      <a:pt x="234215" y="75397"/>
                      <a:pt x="250257" y="88231"/>
                    </a:cubicBezTo>
                    <a:cubicBezTo>
                      <a:pt x="266299" y="101065"/>
                      <a:pt x="253465" y="89835"/>
                      <a:pt x="240632" y="78606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0457" name="Grupp 42"/>
            <p:cNvGrpSpPr>
              <a:grpSpLocks/>
            </p:cNvGrpSpPr>
            <p:nvPr/>
          </p:nvGrpSpPr>
          <p:grpSpPr bwMode="auto">
            <a:xfrm>
              <a:off x="3729038" y="2270717"/>
              <a:ext cx="136934" cy="77715"/>
              <a:chOff x="1496616" y="5661248"/>
              <a:chExt cx="504056" cy="504056"/>
            </a:xfrm>
          </p:grpSpPr>
          <p:sp>
            <p:nvSpPr>
              <p:cNvPr id="251" name="Uttryckssymbol 30"/>
              <p:cNvSpPr/>
              <p:nvPr/>
            </p:nvSpPr>
            <p:spPr bwMode="auto">
              <a:xfrm>
                <a:off x="1496616" y="5657913"/>
                <a:ext cx="502542" cy="502996"/>
              </a:xfrm>
              <a:prstGeom prst="smileyFac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Ellips 31"/>
              <p:cNvSpPr/>
              <p:nvPr/>
            </p:nvSpPr>
            <p:spPr bwMode="auto">
              <a:xfrm>
                <a:off x="1614605" y="5928340"/>
                <a:ext cx="284043" cy="21634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ihandsfigur 32"/>
              <p:cNvSpPr/>
              <p:nvPr/>
            </p:nvSpPr>
            <p:spPr bwMode="auto">
              <a:xfrm rot="21017078">
                <a:off x="1632085" y="5966201"/>
                <a:ext cx="266564" cy="102761"/>
              </a:xfrm>
              <a:custGeom>
                <a:avLst/>
                <a:gdLst>
                  <a:gd name="connsiteX0" fmla="*/ 0 w 266299"/>
                  <a:gd name="connsiteY0" fmla="*/ 78606 h 101065"/>
                  <a:gd name="connsiteX1" fmla="*/ 144379 w 266299"/>
                  <a:gd name="connsiteY1" fmla="*/ 1604 h 101065"/>
                  <a:gd name="connsiteX2" fmla="*/ 250257 w 266299"/>
                  <a:gd name="connsiteY2" fmla="*/ 88231 h 101065"/>
                  <a:gd name="connsiteX3" fmla="*/ 240632 w 266299"/>
                  <a:gd name="connsiteY3" fmla="*/ 78606 h 1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299" h="101065">
                    <a:moveTo>
                      <a:pt x="0" y="78606"/>
                    </a:moveTo>
                    <a:cubicBezTo>
                      <a:pt x="51335" y="39303"/>
                      <a:pt x="102670" y="0"/>
                      <a:pt x="144379" y="1604"/>
                    </a:cubicBezTo>
                    <a:cubicBezTo>
                      <a:pt x="186088" y="3208"/>
                      <a:pt x="234215" y="75397"/>
                      <a:pt x="250257" y="88231"/>
                    </a:cubicBezTo>
                    <a:cubicBezTo>
                      <a:pt x="266299" y="101065"/>
                      <a:pt x="253465" y="89835"/>
                      <a:pt x="240632" y="78606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0458" name="Grupp 46"/>
            <p:cNvGrpSpPr>
              <a:grpSpLocks/>
            </p:cNvGrpSpPr>
            <p:nvPr/>
          </p:nvGrpSpPr>
          <p:grpSpPr bwMode="auto">
            <a:xfrm>
              <a:off x="3729038" y="2126774"/>
              <a:ext cx="136934" cy="77470"/>
              <a:chOff x="1496616" y="5661248"/>
              <a:chExt cx="504056" cy="504056"/>
            </a:xfrm>
          </p:grpSpPr>
          <p:sp>
            <p:nvSpPr>
              <p:cNvPr id="248" name="Uttryckssymbol 34"/>
              <p:cNvSpPr/>
              <p:nvPr/>
            </p:nvSpPr>
            <p:spPr bwMode="auto">
              <a:xfrm>
                <a:off x="1496616" y="5666675"/>
                <a:ext cx="502542" cy="493734"/>
              </a:xfrm>
              <a:prstGeom prst="smileyFac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Ellips 248"/>
              <p:cNvSpPr/>
              <p:nvPr/>
            </p:nvSpPr>
            <p:spPr bwMode="auto">
              <a:xfrm>
                <a:off x="1614605" y="5932532"/>
                <a:ext cx="284043" cy="20617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ihandsfigur 249"/>
              <p:cNvSpPr/>
              <p:nvPr/>
            </p:nvSpPr>
            <p:spPr bwMode="auto">
              <a:xfrm rot="21017078">
                <a:off x="1632085" y="5965086"/>
                <a:ext cx="266564" cy="103089"/>
              </a:xfrm>
              <a:custGeom>
                <a:avLst/>
                <a:gdLst>
                  <a:gd name="connsiteX0" fmla="*/ 0 w 266299"/>
                  <a:gd name="connsiteY0" fmla="*/ 78606 h 101065"/>
                  <a:gd name="connsiteX1" fmla="*/ 144379 w 266299"/>
                  <a:gd name="connsiteY1" fmla="*/ 1604 h 101065"/>
                  <a:gd name="connsiteX2" fmla="*/ 250257 w 266299"/>
                  <a:gd name="connsiteY2" fmla="*/ 88231 h 101065"/>
                  <a:gd name="connsiteX3" fmla="*/ 240632 w 266299"/>
                  <a:gd name="connsiteY3" fmla="*/ 78606 h 1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299" h="101065">
                    <a:moveTo>
                      <a:pt x="0" y="78606"/>
                    </a:moveTo>
                    <a:cubicBezTo>
                      <a:pt x="51335" y="39303"/>
                      <a:pt x="102670" y="0"/>
                      <a:pt x="144379" y="1604"/>
                    </a:cubicBezTo>
                    <a:cubicBezTo>
                      <a:pt x="186088" y="3208"/>
                      <a:pt x="234215" y="75397"/>
                      <a:pt x="250257" y="88231"/>
                    </a:cubicBezTo>
                    <a:cubicBezTo>
                      <a:pt x="266299" y="101065"/>
                      <a:pt x="253465" y="89835"/>
                      <a:pt x="240632" y="78606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0459" name="Grupp 50"/>
            <p:cNvGrpSpPr>
              <a:grpSpLocks/>
            </p:cNvGrpSpPr>
            <p:nvPr/>
          </p:nvGrpSpPr>
          <p:grpSpPr bwMode="auto">
            <a:xfrm>
              <a:off x="3885349" y="2270717"/>
              <a:ext cx="136934" cy="77715"/>
              <a:chOff x="1496616" y="5661248"/>
              <a:chExt cx="504056" cy="504056"/>
            </a:xfrm>
          </p:grpSpPr>
          <p:sp>
            <p:nvSpPr>
              <p:cNvPr id="245" name="Uttryckssymbol 244"/>
              <p:cNvSpPr/>
              <p:nvPr/>
            </p:nvSpPr>
            <p:spPr bwMode="auto">
              <a:xfrm>
                <a:off x="1493693" y="5657913"/>
                <a:ext cx="506911" cy="502996"/>
              </a:xfrm>
              <a:prstGeom prst="smileyFac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Ellips 245"/>
              <p:cNvSpPr/>
              <p:nvPr/>
            </p:nvSpPr>
            <p:spPr bwMode="auto">
              <a:xfrm>
                <a:off x="1611679" y="5928340"/>
                <a:ext cx="284046" cy="21634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ihandsfigur 246"/>
              <p:cNvSpPr/>
              <p:nvPr/>
            </p:nvSpPr>
            <p:spPr bwMode="auto">
              <a:xfrm rot="21017078">
                <a:off x="1633530" y="5966201"/>
                <a:ext cx="262195" cy="102761"/>
              </a:xfrm>
              <a:custGeom>
                <a:avLst/>
                <a:gdLst>
                  <a:gd name="connsiteX0" fmla="*/ 0 w 266299"/>
                  <a:gd name="connsiteY0" fmla="*/ 78606 h 101065"/>
                  <a:gd name="connsiteX1" fmla="*/ 144379 w 266299"/>
                  <a:gd name="connsiteY1" fmla="*/ 1604 h 101065"/>
                  <a:gd name="connsiteX2" fmla="*/ 250257 w 266299"/>
                  <a:gd name="connsiteY2" fmla="*/ 88231 h 101065"/>
                  <a:gd name="connsiteX3" fmla="*/ 240632 w 266299"/>
                  <a:gd name="connsiteY3" fmla="*/ 78606 h 1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299" h="101065">
                    <a:moveTo>
                      <a:pt x="0" y="78606"/>
                    </a:moveTo>
                    <a:cubicBezTo>
                      <a:pt x="51335" y="39303"/>
                      <a:pt x="102670" y="0"/>
                      <a:pt x="144379" y="1604"/>
                    </a:cubicBezTo>
                    <a:cubicBezTo>
                      <a:pt x="186088" y="3208"/>
                      <a:pt x="234215" y="75397"/>
                      <a:pt x="250257" y="88231"/>
                    </a:cubicBezTo>
                    <a:cubicBezTo>
                      <a:pt x="266299" y="101065"/>
                      <a:pt x="253465" y="89835"/>
                      <a:pt x="240632" y="78606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0460" name="Grupp 54"/>
            <p:cNvGrpSpPr>
              <a:grpSpLocks/>
            </p:cNvGrpSpPr>
            <p:nvPr/>
          </p:nvGrpSpPr>
          <p:grpSpPr bwMode="auto">
            <a:xfrm>
              <a:off x="3885349" y="2126774"/>
              <a:ext cx="136934" cy="77470"/>
              <a:chOff x="1496616" y="5661248"/>
              <a:chExt cx="504056" cy="504056"/>
            </a:xfrm>
          </p:grpSpPr>
          <p:sp>
            <p:nvSpPr>
              <p:cNvPr id="242" name="Uttryckssymbol 241"/>
              <p:cNvSpPr/>
              <p:nvPr/>
            </p:nvSpPr>
            <p:spPr bwMode="auto">
              <a:xfrm>
                <a:off x="1493693" y="5666675"/>
                <a:ext cx="506911" cy="493734"/>
              </a:xfrm>
              <a:prstGeom prst="smileyFac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Ellips 242"/>
              <p:cNvSpPr/>
              <p:nvPr/>
            </p:nvSpPr>
            <p:spPr bwMode="auto">
              <a:xfrm>
                <a:off x="1611679" y="5932532"/>
                <a:ext cx="284046" cy="20617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ihandsfigur 243"/>
              <p:cNvSpPr/>
              <p:nvPr/>
            </p:nvSpPr>
            <p:spPr bwMode="auto">
              <a:xfrm rot="21017078">
                <a:off x="1633530" y="5965086"/>
                <a:ext cx="262195" cy="103089"/>
              </a:xfrm>
              <a:custGeom>
                <a:avLst/>
                <a:gdLst>
                  <a:gd name="connsiteX0" fmla="*/ 0 w 266299"/>
                  <a:gd name="connsiteY0" fmla="*/ 78606 h 101065"/>
                  <a:gd name="connsiteX1" fmla="*/ 144379 w 266299"/>
                  <a:gd name="connsiteY1" fmla="*/ 1604 h 101065"/>
                  <a:gd name="connsiteX2" fmla="*/ 250257 w 266299"/>
                  <a:gd name="connsiteY2" fmla="*/ 88231 h 101065"/>
                  <a:gd name="connsiteX3" fmla="*/ 240632 w 266299"/>
                  <a:gd name="connsiteY3" fmla="*/ 78606 h 1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299" h="101065">
                    <a:moveTo>
                      <a:pt x="0" y="78606"/>
                    </a:moveTo>
                    <a:cubicBezTo>
                      <a:pt x="51335" y="39303"/>
                      <a:pt x="102670" y="0"/>
                      <a:pt x="144379" y="1604"/>
                    </a:cubicBezTo>
                    <a:cubicBezTo>
                      <a:pt x="186088" y="3208"/>
                      <a:pt x="234215" y="75397"/>
                      <a:pt x="250257" y="88231"/>
                    </a:cubicBezTo>
                    <a:cubicBezTo>
                      <a:pt x="266299" y="101065"/>
                      <a:pt x="253465" y="89835"/>
                      <a:pt x="240632" y="78606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0461" name="Grupp 58"/>
            <p:cNvGrpSpPr>
              <a:grpSpLocks/>
            </p:cNvGrpSpPr>
            <p:nvPr/>
          </p:nvGrpSpPr>
          <p:grpSpPr bwMode="auto">
            <a:xfrm>
              <a:off x="3807409" y="2204864"/>
              <a:ext cx="136503" cy="77470"/>
              <a:chOff x="1496616" y="5661248"/>
              <a:chExt cx="504056" cy="504056"/>
            </a:xfrm>
          </p:grpSpPr>
          <p:sp>
            <p:nvSpPr>
              <p:cNvPr id="239" name="Uttryckssymbol 238"/>
              <p:cNvSpPr/>
              <p:nvPr/>
            </p:nvSpPr>
            <p:spPr bwMode="auto">
              <a:xfrm>
                <a:off x="1496544" y="5668596"/>
                <a:ext cx="504128" cy="493734"/>
              </a:xfrm>
              <a:prstGeom prst="smileyFac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Ellips 239"/>
              <p:cNvSpPr/>
              <p:nvPr/>
            </p:nvSpPr>
            <p:spPr bwMode="auto">
              <a:xfrm>
                <a:off x="1610521" y="5934452"/>
                <a:ext cx="289325" cy="20617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ihandsfigur 240"/>
              <p:cNvSpPr/>
              <p:nvPr/>
            </p:nvSpPr>
            <p:spPr bwMode="auto">
              <a:xfrm rot="21017078">
                <a:off x="1628055" y="5967006"/>
                <a:ext cx="271790" cy="103089"/>
              </a:xfrm>
              <a:custGeom>
                <a:avLst/>
                <a:gdLst>
                  <a:gd name="connsiteX0" fmla="*/ 0 w 266299"/>
                  <a:gd name="connsiteY0" fmla="*/ 78606 h 101065"/>
                  <a:gd name="connsiteX1" fmla="*/ 144379 w 266299"/>
                  <a:gd name="connsiteY1" fmla="*/ 1604 h 101065"/>
                  <a:gd name="connsiteX2" fmla="*/ 250257 w 266299"/>
                  <a:gd name="connsiteY2" fmla="*/ 88231 h 101065"/>
                  <a:gd name="connsiteX3" fmla="*/ 240632 w 266299"/>
                  <a:gd name="connsiteY3" fmla="*/ 78606 h 1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299" h="101065">
                    <a:moveTo>
                      <a:pt x="0" y="78606"/>
                    </a:moveTo>
                    <a:cubicBezTo>
                      <a:pt x="51335" y="39303"/>
                      <a:pt x="102670" y="0"/>
                      <a:pt x="144379" y="1604"/>
                    </a:cubicBezTo>
                    <a:cubicBezTo>
                      <a:pt x="186088" y="3208"/>
                      <a:pt x="234215" y="75397"/>
                      <a:pt x="250257" y="88231"/>
                    </a:cubicBezTo>
                    <a:cubicBezTo>
                      <a:pt x="266299" y="101065"/>
                      <a:pt x="253465" y="89835"/>
                      <a:pt x="240632" y="78606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0462" name="Grupp 62"/>
            <p:cNvGrpSpPr>
              <a:grpSpLocks/>
            </p:cNvGrpSpPr>
            <p:nvPr/>
          </p:nvGrpSpPr>
          <p:grpSpPr bwMode="auto">
            <a:xfrm>
              <a:off x="4022283" y="2281959"/>
              <a:ext cx="136503" cy="77470"/>
              <a:chOff x="1496616" y="5661248"/>
              <a:chExt cx="504056" cy="504056"/>
            </a:xfrm>
          </p:grpSpPr>
          <p:sp>
            <p:nvSpPr>
              <p:cNvPr id="236" name="Uttryckssymbol 235"/>
              <p:cNvSpPr/>
              <p:nvPr/>
            </p:nvSpPr>
            <p:spPr bwMode="auto">
              <a:xfrm>
                <a:off x="1496547" y="5655291"/>
                <a:ext cx="504125" cy="510013"/>
              </a:xfrm>
              <a:prstGeom prst="smileyFac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Ellips 236"/>
              <p:cNvSpPr/>
              <p:nvPr/>
            </p:nvSpPr>
            <p:spPr bwMode="auto">
              <a:xfrm>
                <a:off x="1614906" y="5926574"/>
                <a:ext cx="289325" cy="217027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ihandsfigur 237"/>
              <p:cNvSpPr/>
              <p:nvPr/>
            </p:nvSpPr>
            <p:spPr bwMode="auto">
              <a:xfrm rot="21017078">
                <a:off x="1632441" y="5964552"/>
                <a:ext cx="271790" cy="103089"/>
              </a:xfrm>
              <a:custGeom>
                <a:avLst/>
                <a:gdLst>
                  <a:gd name="connsiteX0" fmla="*/ 0 w 266299"/>
                  <a:gd name="connsiteY0" fmla="*/ 78606 h 101065"/>
                  <a:gd name="connsiteX1" fmla="*/ 144379 w 266299"/>
                  <a:gd name="connsiteY1" fmla="*/ 1604 h 101065"/>
                  <a:gd name="connsiteX2" fmla="*/ 250257 w 266299"/>
                  <a:gd name="connsiteY2" fmla="*/ 88231 h 101065"/>
                  <a:gd name="connsiteX3" fmla="*/ 240632 w 266299"/>
                  <a:gd name="connsiteY3" fmla="*/ 78606 h 1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299" h="101065">
                    <a:moveTo>
                      <a:pt x="0" y="78606"/>
                    </a:moveTo>
                    <a:cubicBezTo>
                      <a:pt x="51335" y="39303"/>
                      <a:pt x="102670" y="0"/>
                      <a:pt x="144379" y="1604"/>
                    </a:cubicBezTo>
                    <a:cubicBezTo>
                      <a:pt x="186088" y="3208"/>
                      <a:pt x="234215" y="75397"/>
                      <a:pt x="250257" y="88231"/>
                    </a:cubicBezTo>
                    <a:cubicBezTo>
                      <a:pt x="266299" y="101065"/>
                      <a:pt x="253465" y="89835"/>
                      <a:pt x="240632" y="78606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883082">
                  <a:defRPr/>
                </a:pPr>
                <a:endParaRPr lang="sv-SE" sz="1662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61" name="Uttryckssymbol 260"/>
          <p:cNvSpPr/>
          <p:nvPr/>
        </p:nvSpPr>
        <p:spPr bwMode="auto">
          <a:xfrm>
            <a:off x="5122986" y="3112477"/>
            <a:ext cx="199292" cy="19929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51" tIns="42175" rIns="84351" bIns="42175" anchor="ctr"/>
          <a:lstStyle/>
          <a:p>
            <a:pPr algn="ctr" defTabSz="883082">
              <a:defRPr/>
            </a:pPr>
            <a:endParaRPr lang="sv-SE" sz="1662" dirty="0">
              <a:solidFill>
                <a:srgbClr val="000000"/>
              </a:solidFill>
            </a:endParaRPr>
          </a:p>
        </p:txBody>
      </p:sp>
      <p:sp>
        <p:nvSpPr>
          <p:cNvPr id="262" name="Uttryckssymbol 261"/>
          <p:cNvSpPr/>
          <p:nvPr/>
        </p:nvSpPr>
        <p:spPr bwMode="auto">
          <a:xfrm>
            <a:off x="5360378" y="3125666"/>
            <a:ext cx="199292" cy="19929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51" tIns="42175" rIns="84351" bIns="42175" anchor="ctr"/>
          <a:lstStyle/>
          <a:p>
            <a:pPr algn="ctr" defTabSz="883082">
              <a:defRPr/>
            </a:pPr>
            <a:endParaRPr lang="sv-SE" sz="1662" dirty="0">
              <a:solidFill>
                <a:srgbClr val="000000"/>
              </a:solidFill>
            </a:endParaRPr>
          </a:p>
        </p:txBody>
      </p:sp>
      <p:sp>
        <p:nvSpPr>
          <p:cNvPr id="263" name="Uttryckssymbol 262"/>
          <p:cNvSpPr/>
          <p:nvPr/>
        </p:nvSpPr>
        <p:spPr bwMode="auto">
          <a:xfrm>
            <a:off x="4802066" y="4311162"/>
            <a:ext cx="199292" cy="19929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51" tIns="42175" rIns="84351" bIns="42175" anchor="ctr"/>
          <a:lstStyle/>
          <a:p>
            <a:pPr algn="ctr" defTabSz="883082">
              <a:defRPr/>
            </a:pPr>
            <a:endParaRPr lang="sv-SE" sz="1662" dirty="0">
              <a:solidFill>
                <a:srgbClr val="000000"/>
              </a:solidFill>
            </a:endParaRPr>
          </a:p>
        </p:txBody>
      </p:sp>
      <p:sp>
        <p:nvSpPr>
          <p:cNvPr id="264" name="Uttryckssymbol 263"/>
          <p:cNvSpPr/>
          <p:nvPr/>
        </p:nvSpPr>
        <p:spPr bwMode="auto">
          <a:xfrm>
            <a:off x="4802066" y="4843097"/>
            <a:ext cx="199292" cy="19929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51" tIns="42175" rIns="84351" bIns="42175" anchor="ctr"/>
          <a:lstStyle/>
          <a:p>
            <a:pPr algn="ctr" defTabSz="883082">
              <a:defRPr/>
            </a:pPr>
            <a:endParaRPr lang="sv-SE" sz="1662" dirty="0">
              <a:solidFill>
                <a:srgbClr val="000000"/>
              </a:solidFill>
            </a:endParaRPr>
          </a:p>
        </p:txBody>
      </p:sp>
      <p:sp>
        <p:nvSpPr>
          <p:cNvPr id="265" name="Uttryckssymbol 264"/>
          <p:cNvSpPr/>
          <p:nvPr/>
        </p:nvSpPr>
        <p:spPr bwMode="auto">
          <a:xfrm>
            <a:off x="4802066" y="5375031"/>
            <a:ext cx="199292" cy="19929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51" tIns="42175" rIns="84351" bIns="42175" anchor="ctr"/>
          <a:lstStyle/>
          <a:p>
            <a:pPr algn="ctr" defTabSz="883082">
              <a:defRPr/>
            </a:pPr>
            <a:endParaRPr lang="sv-SE" sz="1662" dirty="0">
              <a:solidFill>
                <a:srgbClr val="000000"/>
              </a:solidFill>
            </a:endParaRPr>
          </a:p>
        </p:txBody>
      </p:sp>
      <p:sp>
        <p:nvSpPr>
          <p:cNvPr id="266" name="Uttryckssymbol 265"/>
          <p:cNvSpPr/>
          <p:nvPr/>
        </p:nvSpPr>
        <p:spPr bwMode="auto">
          <a:xfrm>
            <a:off x="4838701" y="3115408"/>
            <a:ext cx="199292" cy="19929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51" tIns="42175" rIns="84351" bIns="42175" anchor="ctr"/>
          <a:lstStyle/>
          <a:p>
            <a:pPr algn="ctr" defTabSz="883082">
              <a:defRPr/>
            </a:pPr>
            <a:endParaRPr lang="sv-SE" sz="1662" dirty="0">
              <a:solidFill>
                <a:srgbClr val="000000"/>
              </a:solidFill>
            </a:endParaRPr>
          </a:p>
        </p:txBody>
      </p:sp>
      <p:sp>
        <p:nvSpPr>
          <p:cNvPr id="267" name="Uttryckssymbol 266"/>
          <p:cNvSpPr/>
          <p:nvPr/>
        </p:nvSpPr>
        <p:spPr bwMode="auto">
          <a:xfrm>
            <a:off x="4620358" y="3115408"/>
            <a:ext cx="199292" cy="19929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51" tIns="42175" rIns="84351" bIns="42175" anchor="ctr"/>
          <a:lstStyle/>
          <a:p>
            <a:pPr algn="ctr" defTabSz="883082">
              <a:defRPr/>
            </a:pPr>
            <a:endParaRPr lang="sv-SE" sz="1662" dirty="0">
              <a:solidFill>
                <a:srgbClr val="000000"/>
              </a:solidFill>
            </a:endParaRPr>
          </a:p>
        </p:txBody>
      </p:sp>
      <p:sp>
        <p:nvSpPr>
          <p:cNvPr id="268" name="Uttryckssymbol 267"/>
          <p:cNvSpPr/>
          <p:nvPr/>
        </p:nvSpPr>
        <p:spPr bwMode="auto">
          <a:xfrm>
            <a:off x="4176347" y="3115408"/>
            <a:ext cx="199292" cy="19929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51" tIns="42175" rIns="84351" bIns="42175" anchor="ctr"/>
          <a:lstStyle/>
          <a:p>
            <a:pPr algn="ctr" defTabSz="883082">
              <a:defRPr/>
            </a:pPr>
            <a:endParaRPr lang="sv-SE" sz="1662" dirty="0">
              <a:solidFill>
                <a:srgbClr val="000000"/>
              </a:solidFill>
            </a:endParaRPr>
          </a:p>
        </p:txBody>
      </p:sp>
      <p:sp>
        <p:nvSpPr>
          <p:cNvPr id="269" name="Uttryckssymbol 268"/>
          <p:cNvSpPr/>
          <p:nvPr/>
        </p:nvSpPr>
        <p:spPr bwMode="auto">
          <a:xfrm>
            <a:off x="4907574" y="3789485"/>
            <a:ext cx="199292" cy="19929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51" tIns="42175" rIns="84351" bIns="42175" anchor="ctr"/>
          <a:lstStyle/>
          <a:p>
            <a:pPr algn="ctr" defTabSz="883082">
              <a:defRPr/>
            </a:pPr>
            <a:endParaRPr lang="sv-SE" sz="1662" dirty="0">
              <a:solidFill>
                <a:srgbClr val="000000"/>
              </a:solidFill>
            </a:endParaRPr>
          </a:p>
        </p:txBody>
      </p:sp>
      <p:sp>
        <p:nvSpPr>
          <p:cNvPr id="270" name="Uttryckssymbol 269"/>
          <p:cNvSpPr/>
          <p:nvPr/>
        </p:nvSpPr>
        <p:spPr bwMode="auto">
          <a:xfrm>
            <a:off x="4651132" y="3779228"/>
            <a:ext cx="199292" cy="19929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4351" tIns="42175" rIns="84351" bIns="42175" anchor="ctr"/>
          <a:lstStyle/>
          <a:p>
            <a:pPr algn="ctr" defTabSz="883082">
              <a:defRPr/>
            </a:pPr>
            <a:endParaRPr lang="sv-SE" sz="1662" dirty="0">
              <a:solidFill>
                <a:srgbClr val="000000"/>
              </a:solidFill>
            </a:endParaRPr>
          </a:p>
        </p:txBody>
      </p:sp>
      <p:grpSp>
        <p:nvGrpSpPr>
          <p:cNvPr id="570440" name="Grupp 152"/>
          <p:cNvGrpSpPr>
            <a:grpSpLocks/>
          </p:cNvGrpSpPr>
          <p:nvPr/>
        </p:nvGrpSpPr>
        <p:grpSpPr bwMode="auto">
          <a:xfrm>
            <a:off x="4022488" y="1900648"/>
            <a:ext cx="1861038" cy="1062403"/>
            <a:chOff x="2799340" y="2615456"/>
            <a:chExt cx="5283197" cy="2659010"/>
          </a:xfrm>
        </p:grpSpPr>
        <p:sp>
          <p:nvSpPr>
            <p:cNvPr id="570454" name="Höger 4"/>
            <p:cNvSpPr>
              <a:spLocks noChangeArrowheads="1"/>
            </p:cNvSpPr>
            <p:nvPr/>
          </p:nvSpPr>
          <p:spPr bwMode="auto">
            <a:xfrm>
              <a:off x="2799340" y="2947832"/>
              <a:ext cx="5283197" cy="2326634"/>
            </a:xfrm>
            <a:prstGeom prst="rightArrow">
              <a:avLst>
                <a:gd name="adj1" fmla="val 50000"/>
                <a:gd name="adj2" fmla="val 49988"/>
              </a:avLst>
            </a:prstGeom>
            <a:solidFill>
              <a:srgbClr val="00B0F0"/>
            </a:solidFill>
            <a:ln w="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882128"/>
              <a:r>
                <a:rPr lang="sv-SE" sz="1292" dirty="0">
                  <a:solidFill>
                    <a:srgbClr val="FFFFFF"/>
                  </a:solidFill>
                </a:rPr>
                <a:t>Värde för patienten</a:t>
              </a:r>
            </a:p>
          </p:txBody>
        </p:sp>
        <p:sp>
          <p:nvSpPr>
            <p:cNvPr id="570455" name="Upp 61"/>
            <p:cNvSpPr>
              <a:spLocks noChangeArrowheads="1"/>
            </p:cNvSpPr>
            <p:nvPr/>
          </p:nvSpPr>
          <p:spPr bwMode="auto">
            <a:xfrm>
              <a:off x="4686196" y="2615456"/>
              <a:ext cx="504825" cy="647699"/>
            </a:xfrm>
            <a:prstGeom prst="upArrow">
              <a:avLst>
                <a:gd name="adj1" fmla="val 50000"/>
                <a:gd name="adj2" fmla="val 50055"/>
              </a:avLst>
            </a:prstGeom>
            <a:solidFill>
              <a:srgbClr val="92D050"/>
            </a:solidFill>
            <a:ln w="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882128"/>
              <a:endParaRPr lang="sv-SE" sz="1015">
                <a:solidFill>
                  <a:srgbClr val="000000"/>
                </a:solidFill>
              </a:endParaRPr>
            </a:p>
          </p:txBody>
        </p:sp>
      </p:grpSp>
      <p:sp>
        <p:nvSpPr>
          <p:cNvPr id="570441" name="Femhörning 278"/>
          <p:cNvSpPr>
            <a:spLocks noChangeArrowheads="1"/>
          </p:cNvSpPr>
          <p:nvPr/>
        </p:nvSpPr>
        <p:spPr bwMode="auto">
          <a:xfrm>
            <a:off x="1296867" y="3494948"/>
            <a:ext cx="2193680" cy="864577"/>
          </a:xfrm>
          <a:prstGeom prst="homePlate">
            <a:avLst>
              <a:gd name="adj" fmla="val 49923"/>
            </a:avLst>
          </a:prstGeom>
          <a:solidFill>
            <a:srgbClr val="77F3F9"/>
          </a:solidFill>
          <a:ln w="0" algn="ctr">
            <a:solidFill>
              <a:schemeClr val="tx1"/>
            </a:solidFill>
            <a:round/>
            <a:headEnd/>
            <a:tailEnd/>
          </a:ln>
        </p:spPr>
        <p:txBody>
          <a:bodyPr wrap="none" lIns="84351" tIns="42175" rIns="84351" bIns="42175" anchor="ctr"/>
          <a:lstStyle/>
          <a:p>
            <a:pPr algn="ctr" defTabSz="882128"/>
            <a:endParaRPr lang="sv-SE" sz="1662">
              <a:solidFill>
                <a:srgbClr val="000000"/>
              </a:solidFill>
            </a:endParaRPr>
          </a:p>
        </p:txBody>
      </p:sp>
      <p:sp>
        <p:nvSpPr>
          <p:cNvPr id="570442" name="Femhörning 278"/>
          <p:cNvSpPr>
            <a:spLocks noChangeArrowheads="1"/>
          </p:cNvSpPr>
          <p:nvPr/>
        </p:nvSpPr>
        <p:spPr bwMode="auto">
          <a:xfrm>
            <a:off x="1296867" y="4425462"/>
            <a:ext cx="2193680" cy="863112"/>
          </a:xfrm>
          <a:prstGeom prst="homePlate">
            <a:avLst>
              <a:gd name="adj" fmla="val 50008"/>
            </a:avLst>
          </a:prstGeom>
          <a:solidFill>
            <a:srgbClr val="77F3F9"/>
          </a:solidFill>
          <a:ln w="0" algn="ctr">
            <a:solidFill>
              <a:schemeClr val="tx1"/>
            </a:solidFill>
            <a:round/>
            <a:headEnd/>
            <a:tailEnd/>
          </a:ln>
        </p:spPr>
        <p:txBody>
          <a:bodyPr wrap="none" lIns="84351" tIns="42175" rIns="84351" bIns="42175" anchor="ctr"/>
          <a:lstStyle/>
          <a:p>
            <a:pPr algn="ctr" defTabSz="882128"/>
            <a:endParaRPr lang="sv-SE" sz="1662">
              <a:solidFill>
                <a:srgbClr val="000000"/>
              </a:solidFill>
            </a:endParaRPr>
          </a:p>
        </p:txBody>
      </p:sp>
      <p:sp>
        <p:nvSpPr>
          <p:cNvPr id="570443" name="Femhörning 278"/>
          <p:cNvSpPr>
            <a:spLocks noChangeArrowheads="1"/>
          </p:cNvSpPr>
          <p:nvPr/>
        </p:nvSpPr>
        <p:spPr bwMode="auto">
          <a:xfrm>
            <a:off x="1296867" y="2564494"/>
            <a:ext cx="2193680" cy="864577"/>
          </a:xfrm>
          <a:prstGeom prst="homePlate">
            <a:avLst>
              <a:gd name="adj" fmla="val 49923"/>
            </a:avLst>
          </a:prstGeom>
          <a:solidFill>
            <a:srgbClr val="77F3F9"/>
          </a:solidFill>
          <a:ln w="0" algn="ctr">
            <a:solidFill>
              <a:schemeClr val="tx1"/>
            </a:solidFill>
            <a:round/>
            <a:headEnd/>
            <a:tailEnd/>
          </a:ln>
        </p:spPr>
        <p:txBody>
          <a:bodyPr wrap="none" lIns="84351" tIns="42175" rIns="84351" bIns="42175" anchor="ctr"/>
          <a:lstStyle/>
          <a:p>
            <a:pPr algn="ctr" defTabSz="882128"/>
            <a:endParaRPr lang="sv-SE" sz="1662">
              <a:solidFill>
                <a:srgbClr val="000000"/>
              </a:solidFill>
            </a:endParaRPr>
          </a:p>
        </p:txBody>
      </p:sp>
      <p:sp>
        <p:nvSpPr>
          <p:cNvPr id="570444" name="Text Box 365"/>
          <p:cNvSpPr txBox="1">
            <a:spLocks noChangeArrowheads="1"/>
          </p:cNvSpPr>
          <p:nvPr/>
        </p:nvSpPr>
        <p:spPr bwMode="auto">
          <a:xfrm>
            <a:off x="1296872" y="2697808"/>
            <a:ext cx="1792165" cy="59672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84351" tIns="42175" rIns="84351" bIns="42175">
            <a:spAutoFit/>
          </a:bodyPr>
          <a:lstStyle/>
          <a:p>
            <a:pPr defTabSz="882128"/>
            <a:r>
              <a:rPr lang="sv-SE" sz="1662" dirty="0">
                <a:solidFill>
                  <a:srgbClr val="000000"/>
                </a:solidFill>
                <a:cs typeface="Arial" pitchFamily="34" charset="0"/>
              </a:rPr>
              <a:t>Problemlösning</a:t>
            </a:r>
            <a:r>
              <a:rPr lang="sv-SE" sz="1662" dirty="0">
                <a:solidFill>
                  <a:srgbClr val="000000"/>
                </a:solidFill>
              </a:rPr>
              <a:t> på rätt nivå</a:t>
            </a:r>
          </a:p>
        </p:txBody>
      </p:sp>
      <p:sp>
        <p:nvSpPr>
          <p:cNvPr id="570445" name="Text Box 365"/>
          <p:cNvSpPr txBox="1">
            <a:spLocks noChangeArrowheads="1"/>
          </p:cNvSpPr>
          <p:nvPr/>
        </p:nvSpPr>
        <p:spPr bwMode="auto">
          <a:xfrm>
            <a:off x="1230924" y="3761650"/>
            <a:ext cx="1462454" cy="34094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84351" tIns="42175" rIns="84351" bIns="42175">
            <a:spAutoFit/>
          </a:bodyPr>
          <a:lstStyle/>
          <a:p>
            <a:pPr algn="r" defTabSz="882128"/>
            <a:r>
              <a:rPr lang="sv-SE" sz="1662" dirty="0">
                <a:solidFill>
                  <a:srgbClr val="000000"/>
                </a:solidFill>
              </a:rPr>
              <a:t>Visualisering</a:t>
            </a:r>
          </a:p>
        </p:txBody>
      </p:sp>
      <p:sp>
        <p:nvSpPr>
          <p:cNvPr id="570446" name="Text Box 365"/>
          <p:cNvSpPr txBox="1">
            <a:spLocks noChangeArrowheads="1"/>
          </p:cNvSpPr>
          <p:nvPr/>
        </p:nvSpPr>
        <p:spPr bwMode="auto">
          <a:xfrm>
            <a:off x="1296868" y="4425462"/>
            <a:ext cx="2190750" cy="59672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84351" tIns="42175" rIns="84351" bIns="42175">
            <a:spAutoFit/>
          </a:bodyPr>
          <a:lstStyle/>
          <a:p>
            <a:pPr defTabSz="882128"/>
            <a:r>
              <a:rPr lang="sv-SE" sz="1662" dirty="0">
                <a:solidFill>
                  <a:srgbClr val="000000"/>
                </a:solidFill>
              </a:rPr>
              <a:t>Eskalering av</a:t>
            </a:r>
          </a:p>
          <a:p>
            <a:pPr defTabSz="882128"/>
            <a:r>
              <a:rPr lang="sv-SE" sz="1662" dirty="0">
                <a:solidFill>
                  <a:srgbClr val="000000"/>
                </a:solidFill>
              </a:rPr>
              <a:t>problem vid behov</a:t>
            </a:r>
          </a:p>
        </p:txBody>
      </p:sp>
      <p:sp>
        <p:nvSpPr>
          <p:cNvPr id="128" name="Platshållare för sidfot 127"/>
          <p:cNvSpPr>
            <a:spLocks noGrp="1"/>
          </p:cNvSpPr>
          <p:nvPr>
            <p:ph type="ftr" sz="quarter" idx="4294967295"/>
          </p:nvPr>
        </p:nvSpPr>
        <p:spPr>
          <a:xfrm>
            <a:off x="577363" y="6082814"/>
            <a:ext cx="7762143" cy="420565"/>
          </a:xfrm>
          <a:prstGeom prst="rect">
            <a:avLst/>
          </a:prstGeom>
        </p:spPr>
        <p:txBody>
          <a:bodyPr vert="horz" wrap="square" lIns="84401" tIns="42201" rIns="84401" bIns="42201" numCol="1" anchor="t" anchorCtr="0" compatLnSpc="1">
            <a:prstTxWarp prst="textNoShape">
              <a:avLst/>
            </a:prstTxWarp>
          </a:bodyPr>
          <a:lstStyle/>
          <a:p>
            <a:pPr algn="ctr" defTabSz="844083">
              <a:defRPr/>
            </a:pPr>
            <a:r>
              <a:rPr lang="en-US" sz="1662">
                <a:solidFill>
                  <a:prstClr val="black"/>
                </a:solidFill>
                <a:latin typeface="Arial" pitchFamily="34" charset="0"/>
              </a:rPr>
              <a:t>Ledarskap, ledarskap, ledarskap 2023-11-22</a:t>
            </a:r>
            <a:endParaRPr lang="sv-SE" sz="1662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0" name="textruta 129"/>
          <p:cNvSpPr txBox="1"/>
          <p:nvPr/>
        </p:nvSpPr>
        <p:spPr>
          <a:xfrm>
            <a:off x="5889104" y="4891317"/>
            <a:ext cx="1757423" cy="341002"/>
          </a:xfrm>
          <a:prstGeom prst="rect">
            <a:avLst/>
          </a:prstGeom>
          <a:noFill/>
        </p:spPr>
        <p:txBody>
          <a:bodyPr wrap="none" lIns="84401" tIns="42201" rIns="84401" bIns="42201" rtlCol="0">
            <a:spAutoFit/>
          </a:bodyPr>
          <a:lstStyle/>
          <a:p>
            <a:pPr defTabSz="844083"/>
            <a:r>
              <a:rPr lang="sv-SE" sz="1662" dirty="0">
                <a:solidFill>
                  <a:prstClr val="black"/>
                </a:solidFill>
              </a:rPr>
              <a:t>Förbättringstavla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D1F23C-622A-1090-25E8-745D5BC04F7D}"/>
              </a:ext>
            </a:extLst>
          </p:cNvPr>
          <p:cNvSpPr txBox="1"/>
          <p:nvPr/>
        </p:nvSpPr>
        <p:spPr>
          <a:xfrm>
            <a:off x="7952921" y="4170566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600" dirty="0"/>
              <a:t>Gå &amp; Se</a:t>
            </a:r>
          </a:p>
        </p:txBody>
      </p:sp>
    </p:spTree>
    <p:extLst>
      <p:ext uri="{BB962C8B-B14F-4D97-AF65-F5344CB8AC3E}">
        <p14:creationId xmlns:p14="http://schemas.microsoft.com/office/powerpoint/2010/main" val="418301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02"/>
          <p:cNvSpPr>
            <a:spLocks noGrp="1"/>
          </p:cNvSpPr>
          <p:nvPr>
            <p:ph type="title"/>
          </p:nvPr>
        </p:nvSpPr>
        <p:spPr>
          <a:xfrm>
            <a:off x="0" y="189037"/>
            <a:ext cx="9906000" cy="9357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sv-SE" sz="3200" dirty="0">
                <a:solidFill>
                  <a:schemeClr val="tx1"/>
                </a:solidFill>
              </a:rPr>
              <a:t>System för lärande, ständig förbättring och uthålliga resultat – i praxis</a:t>
            </a:r>
            <a:endParaRPr lang="sv-SE" sz="3200" dirty="0"/>
          </a:p>
        </p:txBody>
      </p:sp>
      <p:sp>
        <p:nvSpPr>
          <p:cNvPr id="170" name="Uppåtböjd 169"/>
          <p:cNvSpPr/>
          <p:nvPr/>
        </p:nvSpPr>
        <p:spPr bwMode="auto">
          <a:xfrm rot="16200000">
            <a:off x="4782873" y="5425099"/>
            <a:ext cx="622300" cy="282046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>
              <a:solidFill>
                <a:prstClr val="black"/>
              </a:solidFill>
            </a:endParaRPr>
          </a:p>
        </p:txBody>
      </p:sp>
      <p:sp>
        <p:nvSpPr>
          <p:cNvPr id="172" name="Uppåtböjd 171"/>
          <p:cNvSpPr/>
          <p:nvPr/>
        </p:nvSpPr>
        <p:spPr bwMode="auto">
          <a:xfrm rot="5400000">
            <a:off x="2316655" y="5425165"/>
            <a:ext cx="623887" cy="280326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>
              <a:solidFill>
                <a:prstClr val="black"/>
              </a:solidFill>
            </a:endParaRPr>
          </a:p>
        </p:txBody>
      </p:sp>
      <p:sp>
        <p:nvSpPr>
          <p:cNvPr id="178" name="Uppåtböjd 177"/>
          <p:cNvSpPr/>
          <p:nvPr/>
        </p:nvSpPr>
        <p:spPr bwMode="auto">
          <a:xfrm rot="5400000">
            <a:off x="2298226" y="4032415"/>
            <a:ext cx="623887" cy="28032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>
              <a:solidFill>
                <a:prstClr val="black"/>
              </a:solidFill>
            </a:endParaRPr>
          </a:p>
        </p:txBody>
      </p:sp>
      <p:sp>
        <p:nvSpPr>
          <p:cNvPr id="138" name="textruta 137"/>
          <p:cNvSpPr txBox="1"/>
          <p:nvPr/>
        </p:nvSpPr>
        <p:spPr bwMode="auto">
          <a:xfrm>
            <a:off x="375486" y="3337828"/>
            <a:ext cx="187262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70C0"/>
            </a:solidFill>
            <a:miter lim="800000"/>
            <a:headEnd type="none" w="sm" len="sm"/>
            <a:tailEnd type="none" w="sm" len="sm"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1400" b="1" dirty="0">
                <a:solidFill>
                  <a:prstClr val="black"/>
                </a:solidFill>
                <a:latin typeface="Calibri"/>
              </a:rPr>
              <a:t>Fredag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1400" b="1" dirty="0">
                <a:solidFill>
                  <a:prstClr val="black"/>
                </a:solidFill>
                <a:latin typeface="Calibri"/>
              </a:rPr>
              <a:t>Veckopuls alla kliniker </a:t>
            </a:r>
          </a:p>
        </p:txBody>
      </p:sp>
      <p:sp>
        <p:nvSpPr>
          <p:cNvPr id="141" name="textruta 140"/>
          <p:cNvSpPr txBox="1"/>
          <p:nvPr/>
        </p:nvSpPr>
        <p:spPr bwMode="auto">
          <a:xfrm>
            <a:off x="638284" y="2113120"/>
            <a:ext cx="1290353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70C0"/>
            </a:solidFill>
            <a:miter lim="800000"/>
            <a:headEnd type="none" w="sm" len="sm"/>
            <a:tailEnd type="none" w="sm" len="sm"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1400" b="1" dirty="0">
                <a:solidFill>
                  <a:prstClr val="black"/>
                </a:solidFill>
                <a:latin typeface="Calibri"/>
              </a:rPr>
              <a:t>Daglig styrning</a:t>
            </a:r>
          </a:p>
        </p:txBody>
      </p:sp>
      <p:sp>
        <p:nvSpPr>
          <p:cNvPr id="144" name="textruta 143"/>
          <p:cNvSpPr txBox="1"/>
          <p:nvPr/>
        </p:nvSpPr>
        <p:spPr bwMode="auto">
          <a:xfrm>
            <a:off x="695445" y="5786100"/>
            <a:ext cx="131638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70C0"/>
            </a:solidFill>
            <a:miter lim="800000"/>
            <a:headEnd type="none" w="sm" len="sm"/>
            <a:tailEnd type="none" w="sm" len="sm"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1400" b="1" dirty="0">
                <a:solidFill>
                  <a:prstClr val="black"/>
                </a:solidFill>
                <a:latin typeface="Calibri"/>
              </a:rPr>
              <a:t>Måndag 13.00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1400" b="1" dirty="0">
                <a:solidFill>
                  <a:prstClr val="black"/>
                </a:solidFill>
                <a:latin typeface="Calibri"/>
              </a:rPr>
              <a:t>Sjukhusledning</a:t>
            </a:r>
          </a:p>
        </p:txBody>
      </p:sp>
      <p:sp>
        <p:nvSpPr>
          <p:cNvPr id="205" name="Uppåtböjd 204"/>
          <p:cNvSpPr/>
          <p:nvPr/>
        </p:nvSpPr>
        <p:spPr bwMode="auto">
          <a:xfrm rot="16200000">
            <a:off x="4860882" y="3984939"/>
            <a:ext cx="622300" cy="282046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>
              <a:solidFill>
                <a:prstClr val="black"/>
              </a:solidFill>
            </a:endParaRPr>
          </a:p>
        </p:txBody>
      </p:sp>
      <p:sp>
        <p:nvSpPr>
          <p:cNvPr id="212" name="textruta 211"/>
          <p:cNvSpPr txBox="1"/>
          <p:nvPr/>
        </p:nvSpPr>
        <p:spPr bwMode="auto">
          <a:xfrm>
            <a:off x="431874" y="4418528"/>
            <a:ext cx="1794081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0070C0"/>
            </a:solidFill>
            <a:miter lim="800000"/>
            <a:headEnd type="none" w="sm" len="sm"/>
            <a:tailEnd type="none" w="sm" len="sm"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1400" b="1" dirty="0">
                <a:solidFill>
                  <a:prstClr val="black"/>
                </a:solidFill>
                <a:latin typeface="Calibri"/>
              </a:rPr>
              <a:t>Måndag 9.00-9.15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1400" b="1" dirty="0">
                <a:solidFill>
                  <a:prstClr val="black"/>
                </a:solidFill>
                <a:latin typeface="Calibri"/>
              </a:rPr>
              <a:t>Veckopuls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1400" b="1" dirty="0">
                <a:solidFill>
                  <a:prstClr val="black"/>
                </a:solidFill>
                <a:latin typeface="Calibri"/>
              </a:rPr>
              <a:t>MK2 Divisionsledning</a:t>
            </a:r>
          </a:p>
        </p:txBody>
      </p:sp>
      <p:pic>
        <p:nvPicPr>
          <p:cNvPr id="83" name="Bildobjekt 82" descr="Hud kliniktavl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6203" y="2996952"/>
            <a:ext cx="1720780" cy="1080120"/>
          </a:xfrm>
          <a:prstGeom prst="rect">
            <a:avLst/>
          </a:prstGeom>
        </p:spPr>
      </p:pic>
      <p:pic>
        <p:nvPicPr>
          <p:cNvPr id="86" name="Bildobjekt 8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0794" y="5517241"/>
            <a:ext cx="1716191" cy="1168493"/>
          </a:xfrm>
          <a:prstGeom prst="rect">
            <a:avLst/>
          </a:prstGeom>
        </p:spPr>
      </p:pic>
      <p:sp>
        <p:nvSpPr>
          <p:cNvPr id="87" name="Uppåtböjd 86"/>
          <p:cNvSpPr/>
          <p:nvPr/>
        </p:nvSpPr>
        <p:spPr bwMode="auto">
          <a:xfrm rot="5165229">
            <a:off x="2371929" y="2824784"/>
            <a:ext cx="623887" cy="28032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>
              <a:solidFill>
                <a:prstClr val="black"/>
              </a:solidFill>
            </a:endParaRPr>
          </a:p>
        </p:txBody>
      </p:sp>
      <p:sp>
        <p:nvSpPr>
          <p:cNvPr id="88" name="textruta 87"/>
          <p:cNvSpPr txBox="1"/>
          <p:nvPr/>
        </p:nvSpPr>
        <p:spPr bwMode="auto">
          <a:xfrm>
            <a:off x="860368" y="3049224"/>
            <a:ext cx="933397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0070C0"/>
            </a:solidFill>
            <a:miter lim="800000"/>
            <a:headEnd type="none" w="sm" len="sm"/>
            <a:tailEnd type="none" w="sm" len="sm"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1400" b="1" dirty="0">
                <a:solidFill>
                  <a:prstClr val="black"/>
                </a:solidFill>
                <a:latin typeface="Calibri"/>
              </a:rPr>
              <a:t>Veckopuls</a:t>
            </a:r>
          </a:p>
        </p:txBody>
      </p:sp>
      <p:sp>
        <p:nvSpPr>
          <p:cNvPr id="99" name="textruta 98"/>
          <p:cNvSpPr txBox="1"/>
          <p:nvPr/>
        </p:nvSpPr>
        <p:spPr bwMode="auto">
          <a:xfrm>
            <a:off x="5655080" y="1916832"/>
            <a:ext cx="3120347" cy="738664"/>
          </a:xfrm>
          <a:prstGeom prst="rect">
            <a:avLst/>
          </a:prstGeom>
          <a:solidFill>
            <a:srgbClr val="FFC000"/>
          </a:solidFill>
          <a:ln w="12700">
            <a:solidFill>
              <a:srgbClr val="0070C0"/>
            </a:solidFill>
            <a:miter lim="800000"/>
            <a:headEnd type="none" w="sm" len="sm"/>
            <a:tailEnd type="none" w="sm" len="sm"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v-SE" sz="1400" b="1" dirty="0">
                <a:solidFill>
                  <a:prstClr val="black"/>
                </a:solidFill>
                <a:latin typeface="Calibri"/>
              </a:rPr>
              <a:t>Gå &amp; Se torsdagar 9.00-12.00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400" b="1" dirty="0">
                <a:solidFill>
                  <a:prstClr val="black"/>
                </a:solidFill>
                <a:latin typeface="Calibri"/>
              </a:rPr>
              <a:t> - behovsstyrd 1 tim 9.00-10.00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400" b="1" dirty="0">
                <a:solidFill>
                  <a:prstClr val="black"/>
                </a:solidFill>
                <a:latin typeface="Calibri"/>
              </a:rPr>
              <a:t>- planerad 2 tim 10.00- 12.00</a:t>
            </a:r>
          </a:p>
        </p:txBody>
      </p:sp>
      <p:pic>
        <p:nvPicPr>
          <p:cNvPr id="100" name="Bildobjekt 99" descr="B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250" y="1844824"/>
            <a:ext cx="1725732" cy="1107124"/>
          </a:xfrm>
          <a:prstGeom prst="rect">
            <a:avLst/>
          </a:prstGeom>
        </p:spPr>
      </p:pic>
      <p:sp>
        <p:nvSpPr>
          <p:cNvPr id="101" name="Uppåtböjd 100"/>
          <p:cNvSpPr/>
          <p:nvPr/>
        </p:nvSpPr>
        <p:spPr bwMode="auto">
          <a:xfrm rot="16200000">
            <a:off x="4860882" y="2832811"/>
            <a:ext cx="622300" cy="282046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>
              <a:solidFill>
                <a:prstClr val="black"/>
              </a:solidFill>
            </a:endParaRPr>
          </a:p>
        </p:txBody>
      </p:sp>
      <p:sp>
        <p:nvSpPr>
          <p:cNvPr id="102" name="textruta 101"/>
          <p:cNvSpPr txBox="1"/>
          <p:nvPr/>
        </p:nvSpPr>
        <p:spPr>
          <a:xfrm>
            <a:off x="5499063" y="4114806"/>
            <a:ext cx="4134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Calibri"/>
              </a:rPr>
              <a:t>Kort pulsmöte divisionsledning i Huddinge/ video/telefon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Calibri"/>
              </a:rPr>
              <a:t>Stabschefmöte efter pulsmöte – prioritering sker av behovsstyrd </a:t>
            </a:r>
            <a:r>
              <a:rPr lang="sv-SE" sz="1600" dirty="0" err="1">
                <a:solidFill>
                  <a:prstClr val="black"/>
                </a:solidFill>
                <a:latin typeface="Calibri"/>
              </a:rPr>
              <a:t>Gemba</a:t>
            </a:r>
            <a:endParaRPr lang="sv-SE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textruta 102"/>
          <p:cNvSpPr txBox="1"/>
          <p:nvPr/>
        </p:nvSpPr>
        <p:spPr>
          <a:xfrm>
            <a:off x="5499063" y="3300358"/>
            <a:ext cx="4134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Calibri"/>
              </a:rPr>
              <a:t>Kliniker samlar veckans utfall fredag</a:t>
            </a:r>
          </a:p>
        </p:txBody>
      </p:sp>
      <p:sp>
        <p:nvSpPr>
          <p:cNvPr id="104" name="textruta 103"/>
          <p:cNvSpPr txBox="1"/>
          <p:nvPr/>
        </p:nvSpPr>
        <p:spPr>
          <a:xfrm>
            <a:off x="5577074" y="5526812"/>
            <a:ext cx="413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v-SE" sz="1600" dirty="0">
                <a:solidFill>
                  <a:prstClr val="black"/>
                </a:solidFill>
                <a:latin typeface="Calibri"/>
              </a:rPr>
              <a:t>Vid behov eskaleras avvikelser vid sjukhusledning och gemensam Gå &amp; Se med annan klinik planeras</a:t>
            </a:r>
          </a:p>
        </p:txBody>
      </p:sp>
      <p:sp>
        <p:nvSpPr>
          <p:cNvPr id="25" name="Höger 4"/>
          <p:cNvSpPr>
            <a:spLocks noChangeArrowheads="1"/>
          </p:cNvSpPr>
          <p:nvPr/>
        </p:nvSpPr>
        <p:spPr bwMode="auto">
          <a:xfrm>
            <a:off x="2924779" y="980728"/>
            <a:ext cx="2418269" cy="1008112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0070C0"/>
          </a:solidFill>
          <a:ln w="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57263" fontAlgn="auto">
              <a:spcBef>
                <a:spcPts val="0"/>
              </a:spcBef>
              <a:spcAft>
                <a:spcPts val="0"/>
              </a:spcAft>
            </a:pPr>
            <a:r>
              <a:rPr lang="sv-SE" sz="1400" dirty="0">
                <a:solidFill>
                  <a:prstClr val="white"/>
                </a:solidFill>
                <a:latin typeface="Calibri"/>
              </a:rPr>
              <a:t>Värde för patienten</a:t>
            </a:r>
          </a:p>
        </p:txBody>
      </p:sp>
      <p:grpSp>
        <p:nvGrpSpPr>
          <p:cNvPr id="3" name="Grupp 25"/>
          <p:cNvGrpSpPr/>
          <p:nvPr/>
        </p:nvGrpSpPr>
        <p:grpSpPr>
          <a:xfrm>
            <a:off x="6000536" y="1228690"/>
            <a:ext cx="2228828" cy="400110"/>
            <a:chOff x="1712640" y="5733256"/>
            <a:chExt cx="2447983" cy="471199"/>
          </a:xfrm>
        </p:grpSpPr>
        <p:pic>
          <p:nvPicPr>
            <p:cNvPr id="27" name="Picture 4" descr="http://t1.gstatic.com/images?q=tbn:ANd9GcR535ichq9J7QN9z8o_defjp_zeUu5BRIASG230Yt-KEPZCnDcrukg6Zq0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12640" y="5733256"/>
              <a:ext cx="560190" cy="3731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ruta 189"/>
            <p:cNvSpPr txBox="1">
              <a:spLocks noChangeArrowheads="1"/>
            </p:cNvSpPr>
            <p:nvPr/>
          </p:nvSpPr>
          <p:spPr bwMode="auto">
            <a:xfrm>
              <a:off x="2144688" y="5733256"/>
              <a:ext cx="719667" cy="4711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v-SE" sz="2000" dirty="0">
                  <a:solidFill>
                    <a:prstClr val="black"/>
                  </a:solidFill>
                  <a:latin typeface="Calibri" pitchFamily="34" charset="0"/>
                </a:rPr>
                <a:t>Q</a:t>
              </a:r>
            </a:p>
          </p:txBody>
        </p:sp>
        <p:pic>
          <p:nvPicPr>
            <p:cNvPr id="29" name="Picture 6" descr="http://t1.gstatic.com/images?q=tbn:ANd9GcTd5GNg-X3pNsDQsaMVg2m0Br60vHzYeYp1T0SZBOI8ikN4fJiGNb6nsbw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56856" y="5805264"/>
              <a:ext cx="503767" cy="2670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 descr="http://t1.gstatic.com/images?q=tbn:ANd9GcSpP2QcbZeJAGVq1HDKZUvVAo5Al-s8MC_4-ER77G3lEfsHE1K9R7Dj4A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24808" y="5733256"/>
              <a:ext cx="377177" cy="377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" descr="http://t0.gstatic.com/images?q=tbn:ANd9GcROGLBw7YF750gwgbb0mrOk-fX9zp9u_6bp90pAa-IGhG5bEXnpxlCkVQ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792760" y="5805264"/>
              <a:ext cx="261862" cy="3215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" name="Bildobjekt 31" descr="Division ledn grupp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50782" y="4149080"/>
            <a:ext cx="1872207" cy="1296144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3843E-2AC1-8E6B-6183-1A5D59D1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2484" y="6381328"/>
            <a:ext cx="3136900" cy="365125"/>
          </a:xfrm>
        </p:spPr>
        <p:txBody>
          <a:bodyPr/>
          <a:lstStyle/>
          <a:p>
            <a:pPr>
              <a:defRPr/>
            </a:pPr>
            <a:r>
              <a:rPr lang="sv-SE" dirty="0">
                <a:solidFill>
                  <a:prstClr val="black">
                    <a:tint val="75000"/>
                  </a:prstClr>
                </a:solidFill>
              </a:rPr>
              <a:t>Ledarskap, ledarskap, ledarskap 2023-11-22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Rak pil 32"/>
          <p:cNvCxnSpPr/>
          <p:nvPr/>
        </p:nvCxnSpPr>
        <p:spPr>
          <a:xfrm>
            <a:off x="584533" y="4293096"/>
            <a:ext cx="8814979" cy="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 47"/>
          <p:cNvCxnSpPr/>
          <p:nvPr/>
        </p:nvCxnSpPr>
        <p:spPr>
          <a:xfrm flipH="1" flipV="1">
            <a:off x="584534" y="1340768"/>
            <a:ext cx="9083" cy="461689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 46"/>
          <p:cNvCxnSpPr/>
          <p:nvPr/>
        </p:nvCxnSpPr>
        <p:spPr>
          <a:xfrm>
            <a:off x="584533" y="5949280"/>
            <a:ext cx="8814979" cy="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2800" dirty="0"/>
              <a:t>Ledarskapet är en avgörande framgångsfaktor för förbättringsarbetet</a:t>
            </a:r>
          </a:p>
        </p:txBody>
      </p:sp>
      <p:cxnSp>
        <p:nvCxnSpPr>
          <p:cNvPr id="10" name="Rak pil 9"/>
          <p:cNvCxnSpPr/>
          <p:nvPr/>
        </p:nvCxnSpPr>
        <p:spPr>
          <a:xfrm>
            <a:off x="584533" y="4293096"/>
            <a:ext cx="8814979" cy="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 19"/>
          <p:cNvSpPr/>
          <p:nvPr/>
        </p:nvSpPr>
        <p:spPr>
          <a:xfrm>
            <a:off x="428504" y="5229203"/>
            <a:ext cx="1950217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5962" tIns="35962" rIns="35962" bIns="35962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v-SE" sz="1200" dirty="0">
                <a:solidFill>
                  <a:prstClr val="white"/>
                </a:solidFill>
              </a:rPr>
              <a:t> </a:t>
            </a:r>
            <a:r>
              <a:rPr lang="sv-SE" sz="1200" dirty="0" err="1">
                <a:solidFill>
                  <a:prstClr val="white"/>
                </a:solidFill>
              </a:rPr>
              <a:t>Låt-gå</a:t>
            </a:r>
            <a:endParaRPr lang="sv-SE" sz="1200" dirty="0">
              <a:solidFill>
                <a:prstClr val="white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5889120" y="1340773"/>
            <a:ext cx="2759082" cy="369237"/>
          </a:xfrm>
          <a:prstGeom prst="rect">
            <a:avLst/>
          </a:prstGeom>
          <a:noFill/>
        </p:spPr>
        <p:txBody>
          <a:bodyPr wrap="none" lIns="91341" tIns="45673" rIns="91341" bIns="45673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1800" b="1" cap="all" dirty="0">
                <a:solidFill>
                  <a:prstClr val="black"/>
                </a:solidFill>
                <a:latin typeface="Calibri"/>
              </a:rPr>
              <a:t>Utvecklande ledarskap</a:t>
            </a:r>
          </a:p>
        </p:txBody>
      </p:sp>
      <p:sp>
        <p:nvSpPr>
          <p:cNvPr id="21" name="textruta 20"/>
          <p:cNvSpPr txBox="1"/>
          <p:nvPr/>
        </p:nvSpPr>
        <p:spPr>
          <a:xfrm rot="20010148">
            <a:off x="2110384" y="3574232"/>
            <a:ext cx="2997095" cy="369237"/>
          </a:xfrm>
          <a:prstGeom prst="rect">
            <a:avLst/>
          </a:prstGeom>
          <a:noFill/>
        </p:spPr>
        <p:txBody>
          <a:bodyPr wrap="none" lIns="91341" tIns="45673" rIns="91341" bIns="45673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1800" cap="all" dirty="0">
                <a:solidFill>
                  <a:prstClr val="black"/>
                </a:solidFill>
                <a:latin typeface="Calibri"/>
              </a:rPr>
              <a:t>Konventionellt ledarskap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514477" y="5877277"/>
            <a:ext cx="1615563" cy="338459"/>
          </a:xfrm>
          <a:prstGeom prst="rect">
            <a:avLst/>
          </a:prstGeom>
          <a:noFill/>
        </p:spPr>
        <p:txBody>
          <a:bodyPr wrap="none" lIns="91341" tIns="45673" rIns="91341" bIns="45673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1600" b="1" cap="all" dirty="0">
                <a:solidFill>
                  <a:prstClr val="black"/>
                </a:solidFill>
                <a:latin typeface="Calibri"/>
              </a:rPr>
              <a:t>Icke-ledarskap</a:t>
            </a:r>
          </a:p>
        </p:txBody>
      </p:sp>
      <p:sp>
        <p:nvSpPr>
          <p:cNvPr id="45" name="textruta 44"/>
          <p:cNvSpPr txBox="1"/>
          <p:nvPr/>
        </p:nvSpPr>
        <p:spPr>
          <a:xfrm rot="16200000">
            <a:off x="-504434" y="2124674"/>
            <a:ext cx="1731236" cy="307682"/>
          </a:xfrm>
          <a:prstGeom prst="rect">
            <a:avLst/>
          </a:prstGeom>
          <a:noFill/>
        </p:spPr>
        <p:txBody>
          <a:bodyPr wrap="none" lIns="91341" tIns="45673" rIns="91341" bIns="45673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1400" dirty="0">
                <a:solidFill>
                  <a:prstClr val="black"/>
                </a:solidFill>
                <a:latin typeface="Calibri"/>
              </a:rPr>
              <a:t>Individuell utveckling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7605299" y="5661252"/>
            <a:ext cx="1894614" cy="307682"/>
          </a:xfrm>
          <a:prstGeom prst="rect">
            <a:avLst/>
          </a:prstGeom>
          <a:noFill/>
        </p:spPr>
        <p:txBody>
          <a:bodyPr wrap="none" lIns="91341" tIns="45673" rIns="91341" bIns="45673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sv-SE" sz="1400" dirty="0">
                <a:solidFill>
                  <a:prstClr val="black"/>
                </a:solidFill>
                <a:latin typeface="Calibri"/>
              </a:rPr>
              <a:t>Organisatoriskt resultat</a:t>
            </a:r>
          </a:p>
        </p:txBody>
      </p:sp>
      <p:sp>
        <p:nvSpPr>
          <p:cNvPr id="28" name="Ellips 27"/>
          <p:cNvSpPr/>
          <p:nvPr/>
        </p:nvSpPr>
        <p:spPr>
          <a:xfrm>
            <a:off x="5577075" y="1700808"/>
            <a:ext cx="3978442" cy="17281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41" tIns="45673" rIns="91341" bIns="45673"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v-SE" sz="1600" dirty="0">
                <a:solidFill>
                  <a:prstClr val="white"/>
                </a:solidFill>
              </a:rPr>
              <a:t> Föredöme</a:t>
            </a:r>
            <a:br>
              <a:rPr lang="sv-SE" sz="1600" dirty="0">
                <a:solidFill>
                  <a:prstClr val="white"/>
                </a:solidFill>
              </a:rPr>
            </a:br>
            <a:r>
              <a:rPr lang="sv-SE" sz="1100" dirty="0">
                <a:solidFill>
                  <a:prstClr val="white"/>
                </a:solidFill>
              </a:rPr>
              <a:t>Värdegrund, Förebild, Ansvar</a:t>
            </a:r>
            <a:endParaRPr lang="sv-SE" sz="1600" dirty="0">
              <a:solidFill>
                <a:prstClr val="white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v-SE" sz="1600" dirty="0">
                <a:solidFill>
                  <a:prstClr val="white"/>
                </a:solidFill>
              </a:rPr>
              <a:t> Personlig omtanke</a:t>
            </a:r>
            <a:br>
              <a:rPr lang="sv-SE" sz="1600" dirty="0">
                <a:solidFill>
                  <a:prstClr val="white"/>
                </a:solidFill>
              </a:rPr>
            </a:br>
            <a:r>
              <a:rPr lang="sv-SE" sz="1100" dirty="0">
                <a:solidFill>
                  <a:prstClr val="white"/>
                </a:solidFill>
              </a:rPr>
              <a:t>Ge stöd och konfrontera</a:t>
            </a:r>
            <a:endParaRPr lang="sv-SE" sz="1600" dirty="0">
              <a:solidFill>
                <a:prstClr val="white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v-SE" sz="1600" dirty="0">
                <a:solidFill>
                  <a:prstClr val="white"/>
                </a:solidFill>
              </a:rPr>
              <a:t> Inspiration och motivation</a:t>
            </a:r>
            <a:br>
              <a:rPr lang="sv-SE" sz="1600" dirty="0">
                <a:solidFill>
                  <a:prstClr val="white"/>
                </a:solidFill>
              </a:rPr>
            </a:br>
            <a:r>
              <a:rPr lang="sv-SE" sz="1100" dirty="0">
                <a:solidFill>
                  <a:prstClr val="white"/>
                </a:solidFill>
              </a:rPr>
              <a:t>Uppmuntra delaktighet och kreativitet</a:t>
            </a:r>
          </a:p>
        </p:txBody>
      </p:sp>
      <p:sp>
        <p:nvSpPr>
          <p:cNvPr id="29" name="Ellips 28"/>
          <p:cNvSpPr/>
          <p:nvPr/>
        </p:nvSpPr>
        <p:spPr>
          <a:xfrm>
            <a:off x="5109017" y="3212976"/>
            <a:ext cx="1950217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5962" rIns="0" bIns="35962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+"/>
            </a:pPr>
            <a:r>
              <a:rPr lang="sv-SE" sz="1200" dirty="0">
                <a:solidFill>
                  <a:prstClr val="white"/>
                </a:solidFill>
              </a:rPr>
              <a:t> Krav och belöning</a:t>
            </a:r>
            <a:br>
              <a:rPr lang="sv-SE" sz="1200" dirty="0">
                <a:solidFill>
                  <a:prstClr val="white"/>
                </a:solidFill>
              </a:rPr>
            </a:br>
            <a:r>
              <a:rPr lang="sv-SE" sz="1000" dirty="0">
                <a:solidFill>
                  <a:prstClr val="white"/>
                </a:solidFill>
              </a:rPr>
              <a:t>Eftersträva</a:t>
            </a:r>
            <a:br>
              <a:rPr lang="sv-SE" sz="1000" dirty="0">
                <a:solidFill>
                  <a:prstClr val="white"/>
                </a:solidFill>
              </a:rPr>
            </a:br>
            <a:r>
              <a:rPr lang="sv-SE" sz="1000" dirty="0">
                <a:solidFill>
                  <a:prstClr val="white"/>
                </a:solidFill>
              </a:rPr>
              <a:t>överenskommelser</a:t>
            </a:r>
          </a:p>
        </p:txBody>
      </p:sp>
      <p:sp>
        <p:nvSpPr>
          <p:cNvPr id="30" name="Ellips 29"/>
          <p:cNvSpPr/>
          <p:nvPr/>
        </p:nvSpPr>
        <p:spPr>
          <a:xfrm>
            <a:off x="2768757" y="4221088"/>
            <a:ext cx="1950217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5962" rIns="0" bIns="35962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</a:pPr>
            <a:r>
              <a:rPr lang="sv-SE" sz="1200" dirty="0">
                <a:solidFill>
                  <a:prstClr val="white"/>
                </a:solidFill>
              </a:rPr>
              <a:t> Krav och belöning</a:t>
            </a:r>
            <a:br>
              <a:rPr lang="sv-SE" sz="1200" dirty="0">
                <a:solidFill>
                  <a:prstClr val="white"/>
                </a:solidFill>
              </a:rPr>
            </a:br>
            <a:r>
              <a:rPr lang="sv-SE" sz="1000" dirty="0">
                <a:solidFill>
                  <a:prstClr val="white"/>
                </a:solidFill>
              </a:rPr>
              <a:t>Piska och morot</a:t>
            </a:r>
          </a:p>
        </p:txBody>
      </p:sp>
      <p:sp>
        <p:nvSpPr>
          <p:cNvPr id="31" name="Ellips 30"/>
          <p:cNvSpPr/>
          <p:nvPr/>
        </p:nvSpPr>
        <p:spPr>
          <a:xfrm>
            <a:off x="3938895" y="3717032"/>
            <a:ext cx="1950217" cy="6480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5962" tIns="35962" rIns="35962" bIns="35962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+"/>
            </a:pPr>
            <a:r>
              <a:rPr lang="sv-SE" sz="1200" dirty="0">
                <a:solidFill>
                  <a:prstClr val="white"/>
                </a:solidFill>
              </a:rPr>
              <a:t> Kontroll</a:t>
            </a:r>
            <a:br>
              <a:rPr lang="sv-SE" sz="1200" dirty="0">
                <a:solidFill>
                  <a:prstClr val="white"/>
                </a:solidFill>
              </a:rPr>
            </a:br>
            <a:r>
              <a:rPr lang="sv-SE" sz="1000" dirty="0">
                <a:solidFill>
                  <a:prstClr val="white"/>
                </a:solidFill>
              </a:rPr>
              <a:t>Vidta nödvändiga</a:t>
            </a:r>
            <a:br>
              <a:rPr lang="sv-SE" sz="1000" dirty="0">
                <a:solidFill>
                  <a:prstClr val="white"/>
                </a:solidFill>
              </a:rPr>
            </a:br>
            <a:r>
              <a:rPr lang="sv-SE" sz="1000" dirty="0">
                <a:solidFill>
                  <a:prstClr val="white"/>
                </a:solidFill>
              </a:rPr>
              <a:t>åtgärder</a:t>
            </a:r>
          </a:p>
        </p:txBody>
      </p:sp>
      <p:sp>
        <p:nvSpPr>
          <p:cNvPr id="32" name="Ellips 31"/>
          <p:cNvSpPr/>
          <p:nvPr/>
        </p:nvSpPr>
        <p:spPr>
          <a:xfrm>
            <a:off x="1598627" y="4725148"/>
            <a:ext cx="1950217" cy="6480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5962" tIns="35962" rIns="35962" bIns="35962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</a:pPr>
            <a:r>
              <a:rPr lang="sv-SE" sz="1200" dirty="0">
                <a:solidFill>
                  <a:prstClr val="white"/>
                </a:solidFill>
              </a:rPr>
              <a:t> Kontroll</a:t>
            </a:r>
            <a:br>
              <a:rPr lang="sv-SE" sz="1200" dirty="0">
                <a:solidFill>
                  <a:prstClr val="white"/>
                </a:solidFill>
              </a:rPr>
            </a:br>
            <a:r>
              <a:rPr lang="sv-SE" sz="1000" dirty="0">
                <a:solidFill>
                  <a:prstClr val="white"/>
                </a:solidFill>
              </a:rPr>
              <a:t>Överkontroll</a:t>
            </a:r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Ledarskap, ledarskap, ledarskap 2023-11-22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UL 130319 Aktue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19630</TotalTime>
  <Words>718</Words>
  <Application>Microsoft Macintosh PowerPoint</Application>
  <PresentationFormat>A4 Paper (210x297 mm)</PresentationFormat>
  <Paragraphs>180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Default Design</vt:lpstr>
      <vt:lpstr>3_Default Design</vt:lpstr>
      <vt:lpstr>6_Default Design</vt:lpstr>
      <vt:lpstr>9_Default Design</vt:lpstr>
      <vt:lpstr>18_Default Design</vt:lpstr>
      <vt:lpstr>1_Default Design</vt:lpstr>
      <vt:lpstr>4_Default Design</vt:lpstr>
      <vt:lpstr>21_Default Design</vt:lpstr>
      <vt:lpstr>UL 130319 Aktuell</vt:lpstr>
      <vt:lpstr>3_Office-tema</vt:lpstr>
      <vt:lpstr>Ledarskapet har avgörande betydelse för förbättringsarbetet i sjukvården</vt:lpstr>
      <vt:lpstr>Systemfel bakom krisen på sjukhusen – vad kan sjukhusen göra?</vt:lpstr>
      <vt:lpstr>PowerPoint Presentation</vt:lpstr>
      <vt:lpstr>HUR kan vi förändra?</vt:lpstr>
      <vt:lpstr>Verksamhetsplan</vt:lpstr>
      <vt:lpstr>PowerPoint Presentation</vt:lpstr>
      <vt:lpstr>System för lärande, ständig förbättring och uthålliga resultat – i teorin</vt:lpstr>
      <vt:lpstr>System för lärande, ständig förbättring och uthålliga resultat – i praxis</vt:lpstr>
      <vt:lpstr>Ledarskapet är en avgörande framgångsfaktor för förbättringsarbetet</vt:lpstr>
      <vt:lpstr>Chefer behöver lära sig att utöva det utvecklande ledarskapet</vt:lpstr>
      <vt:lpstr>Kulturförändring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Birgir Jakobsson</cp:lastModifiedBy>
  <cp:revision>416</cp:revision>
  <dcterms:created xsi:type="dcterms:W3CDTF">1601-01-01T00:00:00Z</dcterms:created>
  <dcterms:modified xsi:type="dcterms:W3CDTF">2023-11-20T08:47:21Z</dcterms:modified>
</cp:coreProperties>
</file>