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692" r:id="rId2"/>
    <p:sldMasterId id="2147483716" r:id="rId3"/>
    <p:sldMasterId id="2147483728" r:id="rId4"/>
    <p:sldMasterId id="2147483740" r:id="rId5"/>
  </p:sldMasterIdLst>
  <p:notesMasterIdLst>
    <p:notesMasterId r:id="rId23"/>
  </p:notesMasterIdLst>
  <p:sldIdLst>
    <p:sldId id="256" r:id="rId6"/>
    <p:sldId id="1472" r:id="rId7"/>
    <p:sldId id="4221" r:id="rId8"/>
    <p:sldId id="4226" r:id="rId9"/>
    <p:sldId id="4207" r:id="rId10"/>
    <p:sldId id="4229" r:id="rId11"/>
    <p:sldId id="299" r:id="rId12"/>
    <p:sldId id="321" r:id="rId13"/>
    <p:sldId id="323" r:id="rId14"/>
    <p:sldId id="319" r:id="rId15"/>
    <p:sldId id="4210" r:id="rId16"/>
    <p:sldId id="4227" r:id="rId17"/>
    <p:sldId id="316" r:id="rId18"/>
    <p:sldId id="1463" r:id="rId19"/>
    <p:sldId id="4234" r:id="rId20"/>
    <p:sldId id="4232" r:id="rId21"/>
    <p:sldId id="287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EB4"/>
    <a:srgbClr val="30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8" autoAdjust="0"/>
    <p:restoredTop sz="94660"/>
  </p:normalViewPr>
  <p:slideViewPr>
    <p:cSldViewPr snapToGrid="0">
      <p:cViewPr varScale="1">
        <p:scale>
          <a:sx n="96" d="100"/>
          <a:sy n="96" d="100"/>
        </p:scale>
        <p:origin x="5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6D9BE-5185-47B1-AE21-B51A7F97732A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BDBC4-3891-4210-BB30-6125A9DA5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57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Lotta Lundberg, SvD 18 okt, 2023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DBC4-3891-4210-BB30-6125A9DA588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63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Har dagens regionindelning nått vägs ände?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DBC4-3891-4210-BB30-6125A9DA588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88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3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4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2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3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24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64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71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69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3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47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45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71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83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37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15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01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08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3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62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52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98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64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54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79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85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65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74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92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68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78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2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6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35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57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91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3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76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0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92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1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63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87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6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1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2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0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0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1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8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5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11/9/2023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5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" y="1589229"/>
            <a:ext cx="12191996" cy="1917700"/>
          </a:xfrm>
        </p:spPr>
        <p:txBody>
          <a:bodyPr/>
          <a:lstStyle/>
          <a:p>
            <a:pPr algn="ctr" eaLnBrk="1" hangingPunct="1"/>
            <a:br>
              <a:rPr lang="sv-SE" altLang="sv-SE" sz="4000" dirty="0"/>
            </a:br>
            <a:r>
              <a:rPr lang="sv-SE" altLang="sv-SE" sz="4000" dirty="0"/>
              <a:t>Det goda ledarskapet</a:t>
            </a:r>
            <a:br>
              <a:rPr lang="sv-SE" altLang="sv-SE" sz="5400" dirty="0"/>
            </a:br>
            <a:r>
              <a:rPr lang="sv-SE" altLang="sv-SE" sz="3600" dirty="0"/>
              <a:t>–  bristvara i svensk sjukvård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595" y="4680403"/>
            <a:ext cx="6400800" cy="2016125"/>
          </a:xfrm>
        </p:spPr>
        <p:txBody>
          <a:bodyPr>
            <a:normAutofit/>
          </a:bodyPr>
          <a:lstStyle/>
          <a:p>
            <a:pPr eaLnBrk="1" hangingPunct="1"/>
            <a:endParaRPr lang="sv-SE" altLang="sv-SE" sz="24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v-SE" altLang="sv-SE" sz="2400" dirty="0"/>
              <a:t>Kommissionen för Skattenytta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v-SE" altLang="sv-SE" sz="1600" dirty="0"/>
              <a:t>22 november 2023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v-SE" altLang="sv-SE" sz="1400" dirty="0"/>
              <a:t>jorgen.nordenstrom@ki.se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v-SE" altLang="sv-SE" sz="1400" dirty="0"/>
              <a:t>Jorgen.nordenstrom@vbmcare.com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v-SE" altLang="sv-SE" sz="1800" dirty="0"/>
          </a:p>
        </p:txBody>
      </p:sp>
      <p:sp>
        <p:nvSpPr>
          <p:cNvPr id="4" name="Rektangel 3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-3" y="234038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 rot="10800000">
            <a:off x="10595421" y="2548078"/>
            <a:ext cx="1596572" cy="825345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10800000">
            <a:off x="0" y="2548077"/>
            <a:ext cx="1596571" cy="825345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73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3041C674-D40B-1B5D-4198-EA266F20C0F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42950" y="1253331"/>
            <a:ext cx="3609975" cy="4351337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F635F9C-4A05-A1B8-3D2F-1AC40F7BC8D7}"/>
              </a:ext>
            </a:extLst>
          </p:cNvPr>
          <p:cNvSpPr txBox="1"/>
          <p:nvPr/>
        </p:nvSpPr>
        <p:spPr>
          <a:xfrm>
            <a:off x="5530215" y="2090171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/>
              <a:t>Slutsatser: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Hög medicinsk kompetens måste värderas högre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Minska chefernas administrativa börda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Öka självständigheten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Möjliggör kliniskt arbete för cheferna</a:t>
            </a:r>
          </a:p>
        </p:txBody>
      </p:sp>
    </p:spTree>
    <p:extLst>
      <p:ext uri="{BB962C8B-B14F-4D97-AF65-F5344CB8AC3E}">
        <p14:creationId xmlns:p14="http://schemas.microsoft.com/office/powerpoint/2010/main" val="234111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1EC709D-0EB8-F750-0853-5EFCC3B38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313" y="0"/>
            <a:ext cx="4734232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1940820-4FAA-09ED-97A7-6CFCF74CDC14}"/>
              </a:ext>
            </a:extLst>
          </p:cNvPr>
          <p:cNvSpPr txBox="1"/>
          <p:nvPr/>
        </p:nvSpPr>
        <p:spPr>
          <a:xfrm>
            <a:off x="396606" y="2118125"/>
            <a:ext cx="609783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Sverige enda nordiska land utan nationellt sjukvårdssystem.</a:t>
            </a:r>
            <a:endParaRPr lang="sv-SE" sz="2000" dirty="0">
              <a:solidFill>
                <a:prstClr val="black"/>
              </a:solidFill>
              <a:latin typeface="Calibri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18/21 regioner är för små; halva befolkningen i de tre storstadsregionerna.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Calibri Light"/>
              </a:rPr>
              <a:t>Regionindelningen är otidsenlig för dagens komplexa sjukvård.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 ojämlika vården skapas av uppdelningen i många självständiga regioner.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Det behövs en tydligare statlig styrning, uppföljning och koordination av vården.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2B452DA-47A7-B30B-9538-4ADBE71DFC0A}"/>
              </a:ext>
            </a:extLst>
          </p:cNvPr>
          <p:cNvSpPr txBox="1"/>
          <p:nvPr/>
        </p:nvSpPr>
        <p:spPr>
          <a:xfrm>
            <a:off x="330505" y="663312"/>
            <a:ext cx="61639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Axel Oxenstiernas regionindelning (1634)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Serafen, Sveriges första sjukhus, öppnade 1752</a:t>
            </a:r>
          </a:p>
        </p:txBody>
      </p:sp>
    </p:spTree>
    <p:extLst>
      <p:ext uri="{BB962C8B-B14F-4D97-AF65-F5344CB8AC3E}">
        <p14:creationId xmlns:p14="http://schemas.microsoft.com/office/powerpoint/2010/main" val="210148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542032" y="949084"/>
            <a:ext cx="7793039" cy="5715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Ansvar </a:t>
            </a:r>
            <a:r>
              <a:rPr kumimoji="0" lang="en-US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och</a:t>
            </a:r>
            <a:r>
              <a:rPr kumimoji="0" lang="en-US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styrning</a:t>
            </a:r>
            <a:endParaRPr kumimoji="0" lang="en-US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Rektangel 9"/>
          <p:cNvSpPr/>
          <p:nvPr/>
        </p:nvSpPr>
        <p:spPr>
          <a:xfrm rot="10800000">
            <a:off x="3211031" y="1581545"/>
            <a:ext cx="445504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07579" y="1998126"/>
            <a:ext cx="11376836" cy="4183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None/>
              <a:tabLst/>
              <a:defRPr/>
            </a:pPr>
            <a:endParaRPr kumimoji="0" lang="sv-SE" alt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endParaRPr kumimoji="0" lang="sv-SE" altLang="sv-S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endParaRPr lang="sv-SE" altLang="sv-SE" sz="2000" b="1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endParaRPr kumimoji="0" lang="sv-SE" altLang="sv-S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endParaRPr lang="sv-SE" altLang="sv-SE" sz="2000" b="1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endParaRPr kumimoji="0" lang="sv-SE" altLang="sv-S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v-SE" alt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 regionala skattetaxeringen 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 staten ett begränsat mandat att påverka vården.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sv-SE" altLang="sv-SE" sz="2000" b="1" dirty="0">
                <a:solidFill>
                  <a:prstClr val="black"/>
                </a:solidFill>
                <a:latin typeface="Calibri"/>
              </a:rPr>
              <a:t>Alla regioner utom tre är för små </a:t>
            </a:r>
            <a:r>
              <a:rPr lang="sv-SE" altLang="sv-SE" sz="2000" dirty="0">
                <a:solidFill>
                  <a:prstClr val="black"/>
                </a:solidFill>
                <a:latin typeface="Calibri"/>
              </a:rPr>
              <a:t>för en komplex sjukvård, ingen fri rörlighet för patienterna.</a:t>
            </a:r>
            <a:endParaRPr kumimoji="0" lang="sv-SE" alt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defRPr/>
            </a:pPr>
            <a:r>
              <a:rPr kumimoji="0" lang="sv-SE" alt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3800 regionpolitiker 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 korta mandatperioder och ofta begränsade kunskaper styr vården.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v-SE" alt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Avsaknad av helhetsansvar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indirekt styrning av s</a:t>
            </a:r>
            <a:r>
              <a:rPr kumimoji="0" lang="sv-SE" alt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tatliga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myndigheter inkl. regeringen, FHM, MSB, Krisledningsnämnd, Socialstyrelsen, IVO, m.fl.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v-SE" alt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Försvårad kris- /</a:t>
            </a:r>
            <a:r>
              <a:rPr kumimoji="0" lang="sv-SE" alt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krigshantering</a:t>
            </a:r>
            <a:r>
              <a:rPr kumimoji="0" lang="sv-SE" alt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Pandemin tydliggjorde skillnader i krishanteringen: beredskapslager, smittestning, smittspårning, skyddsutrustning, IVA kapacitet.</a:t>
            </a:r>
            <a:r>
              <a:rPr kumimoji="0" lang="sv-SE" alt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defRPr/>
            </a:pPr>
            <a:r>
              <a:rPr kumimoji="0" lang="sv-SE" alt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saknas ett övergripande ansvar för kompetensförsörjningen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ST-läkare, efterutbildning av läkare, sjuksköterskor, </a:t>
            </a:r>
            <a:r>
              <a:rPr kumimoji="0" lang="sv-SE" alt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usk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m.fl.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None/>
              <a:tabLst/>
              <a:defRPr/>
            </a:pP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979C23B-3ACF-DE21-08BE-330476CEAD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1C4741A-89C1-9FA1-AE61-0A6E7B8D9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C516E84-394A-F7BB-A4E2-76C65F1429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A41DFE-75C2-491B-C425-2B0863B97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560" y="507110"/>
            <a:ext cx="1454996" cy="14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03042" y="84077"/>
            <a:ext cx="298079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Mayo Clinic</a:t>
            </a:r>
          </a:p>
        </p:txBody>
      </p:sp>
      <p:sp>
        <p:nvSpPr>
          <p:cNvPr id="2" name="Rektangel 1"/>
          <p:cNvSpPr/>
          <p:nvPr/>
        </p:nvSpPr>
        <p:spPr>
          <a:xfrm rot="10800000">
            <a:off x="-3" y="-1921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8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ktangel 15"/>
          <p:cNvSpPr/>
          <p:nvPr/>
        </p:nvSpPr>
        <p:spPr>
          <a:xfrm rot="10800000">
            <a:off x="464773" y="1329145"/>
            <a:ext cx="245733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2281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377688" y="1943534"/>
            <a:ext cx="629673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Ledarskapsstruktur: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Dubbelt</a:t>
            </a:r>
            <a:r>
              <a:rPr lang="sv-SE" sz="2100" dirty="0">
                <a:solidFill>
                  <a:prstClr val="black"/>
                </a:solidFill>
                <a:latin typeface="Calibri"/>
              </a:rPr>
              <a:t> ledarskap</a:t>
            </a: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läkarchef + chefsadministratör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Anställningskommitté: grupp av </a:t>
            </a:r>
            <a:r>
              <a:rPr lang="sv-SE" sz="2100" dirty="0">
                <a:solidFill>
                  <a:prstClr val="black"/>
                </a:solidFill>
                <a:latin typeface="Calibri"/>
              </a:rPr>
              <a:t>seniora</a:t>
            </a: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medarbetare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 söker ledare som kan samarbeta över specialitetsgränserna och som kan bära Mayos värderingar och mål.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967A3B0-C374-91B5-E095-988E2702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781" y="2873534"/>
            <a:ext cx="4757531" cy="31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9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199488" y="215843"/>
            <a:ext cx="77930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2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240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97909" y="1967089"/>
            <a:ext cx="7137406" cy="345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Arbetar kliniskt &gt; 80 %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Tydligt värdegrundsbaserad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prstClr val="black"/>
                </a:solidFill>
                <a:latin typeface="Calibri"/>
              </a:rPr>
              <a:t>Professionellt ledarskap; kritiskt tänkande, emotionell intelligens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Engagemang i medarbetarna: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inklusion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delaktighet, konfliktlösning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prstClr val="black"/>
                </a:solidFill>
                <a:latin typeface="Calibri"/>
              </a:rPr>
              <a:t>Resultatinriktad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Innovation; </a:t>
            </a:r>
            <a:r>
              <a:rPr kumimoji="0" lang="sv-SE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management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kultur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8C9861D4-CBF2-4678-AACE-80D8B185AB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1967" y="519863"/>
            <a:ext cx="9194476" cy="1325562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Kliniskt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ledarskap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Mayo Clinic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2" descr="Dr. William Goodman, Chief Medical Officer, stands in Catholic Medical Center's Emergency Department, where 1,033 patients addicted to opioids were seen in 2016. (Jack Rodlico/NHPR)">
            <a:extLst>
              <a:ext uri="{FF2B5EF4-FFF2-40B4-BE49-F238E27FC236}">
                <a16:creationId xmlns:a16="http://schemas.microsoft.com/office/drawing/2014/main" id="{3D5424E9-B289-4D67-819F-6E7A1BDD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86" y="3511475"/>
            <a:ext cx="3768882" cy="282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93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ECDB7-911C-F397-E51E-EAC8A0A77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987" y="3335887"/>
            <a:ext cx="5156200" cy="3680525"/>
          </a:xfrm>
        </p:spPr>
        <p:txBody>
          <a:bodyPr/>
          <a:lstStyle/>
          <a:p>
            <a:r>
              <a:rPr lang="sv-SE" dirty="0"/>
              <a:t>Säkerhet och miljö</a:t>
            </a:r>
          </a:p>
          <a:p>
            <a:r>
              <a:rPr lang="sv-SE" dirty="0"/>
              <a:t>Kvalitet</a:t>
            </a:r>
          </a:p>
          <a:p>
            <a:r>
              <a:rPr lang="sv-SE" dirty="0"/>
              <a:t>Leveranssäkerhet</a:t>
            </a:r>
          </a:p>
          <a:p>
            <a:r>
              <a:rPr lang="sv-SE" dirty="0"/>
              <a:t>Ekonomi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A55BA7-85CC-AE18-AFDC-13E237ACE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7851" y="1974719"/>
            <a:ext cx="5181601" cy="825698"/>
          </a:xfrm>
        </p:spPr>
        <p:txBody>
          <a:bodyPr>
            <a:normAutofit/>
          </a:bodyPr>
          <a:lstStyle/>
          <a:p>
            <a:r>
              <a:rPr lang="sv-SE" sz="3200" b="0" dirty="0"/>
              <a:t>Svensk sjukvård??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814085A-65F1-107B-B2B4-B82E62218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7852" y="3249672"/>
            <a:ext cx="5181601" cy="3680525"/>
          </a:xfrm>
        </p:spPr>
        <p:txBody>
          <a:bodyPr/>
          <a:lstStyle/>
          <a:p>
            <a:r>
              <a:rPr lang="sv-SE" dirty="0"/>
              <a:t>Säker vård</a:t>
            </a:r>
          </a:p>
          <a:p>
            <a:r>
              <a:rPr lang="sv-SE" dirty="0"/>
              <a:t>Medicinska resultat</a:t>
            </a:r>
          </a:p>
          <a:p>
            <a:r>
              <a:rPr lang="sv-SE" dirty="0"/>
              <a:t>Omhändertagandet/omvårdnad</a:t>
            </a:r>
          </a:p>
          <a:p>
            <a:r>
              <a:rPr lang="sv-SE" dirty="0"/>
              <a:t>Effektivitet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EE3D5A2-4243-4C66-200C-94B84D2B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32" y="276947"/>
            <a:ext cx="10515600" cy="1325562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Ledarskap och värdegrund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2C15241-26B3-838E-0919-C9AA5DEE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88" y="1862161"/>
            <a:ext cx="11278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5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199488" y="215843"/>
            <a:ext cx="77930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2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240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18662" y="2861253"/>
            <a:ext cx="7137406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00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Vad menas??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Akademiska sj.; Skickliga, ödmjuka &amp; långsiktiga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Karolinska: Ansvar, medmänsklighet, helhetssyn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Linköping: Attraktivitet, handlingskraft och goda livsvillkor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Skånes Univ.sj.: Välkomnande, drivande, omtanke &amp; respekt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Bättre: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Sahlgrenska: Tillsammans - med patienten, för patienten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 Norrlands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Univsj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.: Ständigt bättre – patienten alltid först 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8C9861D4-CBF2-4678-AACE-80D8B185AB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437" y="1106649"/>
            <a:ext cx="5451146" cy="1325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Hur ser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vår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värdegrund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7A7B14-3D4C-1928-E297-42C679828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418" y="569309"/>
            <a:ext cx="5543155" cy="34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2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20778" y="226717"/>
            <a:ext cx="10572749" cy="12922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4000" dirty="0" err="1"/>
              <a:t>S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</a:rPr>
              <a:t>ammanfattning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</a:rPr>
              <a:t>vägen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</a:rPr>
              <a:t>framåt</a:t>
            </a:r>
            <a:endParaRPr lang="en-US" alt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753394" y="2606030"/>
            <a:ext cx="8963501" cy="369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Sverige har senaste åren haft en lägre effektivitets utveckling än omvärlden; fallande internationell ranking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Problem med ledarskap finns på alla nivåer: den statliga, regionala/sjukhusnivå och verksamhetsnivå.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Nuvarande ledningsstrukturer bör förändras; förebilder finns i andra länder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Tydligare fokus på patientnytta och personalens motivation/engagemang</a:t>
            </a:r>
          </a:p>
          <a:p>
            <a:pPr algn="ctr"/>
            <a:br>
              <a:rPr lang="sv-SE" sz="2200" b="1" dirty="0"/>
            </a:br>
            <a:r>
              <a:rPr lang="sv-SE" sz="2200" b="1" dirty="0"/>
              <a:t>                                                                                                    </a:t>
            </a:r>
            <a:r>
              <a:rPr lang="sv-SE" altLang="sv-SE" sz="1400" dirty="0"/>
              <a:t>                                                                                                                                                           </a:t>
            </a:r>
            <a:br>
              <a:rPr lang="sv-SE" sz="2200" b="1" dirty="0"/>
            </a:br>
            <a:endParaRPr lang="sv-SE" sz="2200" dirty="0"/>
          </a:p>
          <a:p>
            <a:pPr>
              <a:lnSpc>
                <a:spcPts val="1520"/>
              </a:lnSpc>
            </a:pPr>
            <a:endParaRPr lang="sv-SE" sz="2100" dirty="0"/>
          </a:p>
        </p:txBody>
      </p:sp>
      <p:sp>
        <p:nvSpPr>
          <p:cNvPr id="4" name="Rektangel 3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-3" y="234038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 rot="10800000" flipV="1">
            <a:off x="0" y="6812281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 rot="10800000" flipV="1">
            <a:off x="2835962" y="1518943"/>
            <a:ext cx="603636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92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239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276360" y="3108969"/>
            <a:ext cx="10572751" cy="12922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063102" y="887617"/>
            <a:ext cx="6389390" cy="884816"/>
          </a:xfrm>
        </p:spPr>
        <p:txBody>
          <a:bodyPr>
            <a:normAutofit fontScale="90000"/>
          </a:bodyPr>
          <a:lstStyle/>
          <a:p>
            <a:pPr algn="ctr"/>
            <a:r>
              <a:rPr lang="sv-SE" altLang="sv-SE" sz="4900" dirty="0">
                <a:solidFill>
                  <a:schemeClr val="accent5">
                    <a:lumMod val="75000"/>
                  </a:schemeClr>
                </a:solidFill>
              </a:rPr>
              <a:t>Den svenska sjukvården</a:t>
            </a:r>
            <a:br>
              <a:rPr lang="sv-SE" altLang="sv-SE" sz="4000" dirty="0"/>
            </a:br>
            <a:endParaRPr lang="en-US" sz="40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980791" y="1700317"/>
            <a:ext cx="9327497" cy="54017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2200" u="sng" dirty="0"/>
              <a:t>Fjärde högsta kostnaden i Europa</a:t>
            </a:r>
            <a:r>
              <a:rPr lang="sv-SE" sz="2200" dirty="0"/>
              <a:t>: 11 % av BNP, 400 miljarder/år.               Största skatteposten (27 %).                                                                      Medelinkomsttagare betalar 73 000:- /år för sjukvård.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sz="22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2200" dirty="0"/>
              <a:t>Internationellt </a:t>
            </a:r>
            <a:r>
              <a:rPr lang="sv-SE" sz="2200" u="sng" dirty="0"/>
              <a:t>utmärkta resultat inom vissa diagnoser</a:t>
            </a:r>
            <a:r>
              <a:rPr lang="sv-SE" sz="2200" dirty="0"/>
              <a:t>: mödra- &amp; neonatalvård, hjärtvård, stroke, diabetes, reumatologi, barncancer &amp; barndiabetes.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sv-SE" sz="22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2200" u="sng" dirty="0"/>
              <a:t>Betydande problem i arbetssätt och hur vårdsystemet fungerar </a:t>
            </a:r>
            <a:r>
              <a:rPr lang="sv-SE" sz="2200" dirty="0"/>
              <a:t>med köer, dålig koordination &amp; kontinuitet, kostnadseffektivitet, samt missnöje bland personal och patienter.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2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2200" u="sng" dirty="0"/>
              <a:t>Generellt tappar svenska vården </a:t>
            </a:r>
            <a:r>
              <a:rPr lang="sv-SE" sz="2200" dirty="0"/>
              <a:t>i internationell ranking (ofta på 11-20 plats), efter Norge och Danmark.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sv-SE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sz="2600" dirty="0">
              <a:latin typeface="+mj-lt"/>
            </a:endParaRPr>
          </a:p>
          <a:p>
            <a:pPr>
              <a:spcBef>
                <a:spcPts val="2000"/>
              </a:spcBef>
              <a:defRPr/>
            </a:pPr>
            <a:endParaRPr lang="sv-SE" sz="2400" dirty="0">
              <a:latin typeface="+mj-lt"/>
            </a:endParaRPr>
          </a:p>
          <a:p>
            <a:pPr marL="0" indent="0">
              <a:buNone/>
              <a:defRPr/>
            </a:pPr>
            <a:endParaRPr lang="sv-SE" sz="2400" i="1" dirty="0">
              <a:latin typeface="+mj-lt"/>
            </a:endParaRPr>
          </a:p>
          <a:p>
            <a:pPr marL="0" indent="0">
              <a:buNone/>
              <a:defRPr/>
            </a:pPr>
            <a:endParaRPr lang="sv-SE" sz="2400" i="1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24578" name="Picture 2" descr="C:\Users\Marianne\Desktop\sweden-countr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38" y="676556"/>
            <a:ext cx="1071566" cy="10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 rot="10800000">
            <a:off x="2647947" y="1426901"/>
            <a:ext cx="521970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3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E3BF8D-ABC8-B280-721A-FEB0FAD8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317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Trots ökade resurser och fler i vården är problemen med köer värre idag än för 50 år sedan</a:t>
            </a:r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79F5494A-34AB-2668-AD21-94D94404A5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70324" y="2926171"/>
          <a:ext cx="8262649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61">
                  <a:extLst>
                    <a:ext uri="{9D8B030D-6E8A-4147-A177-3AD203B41FA5}">
                      <a16:colId xmlns:a16="http://schemas.microsoft.com/office/drawing/2014/main" val="19276275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84000276"/>
                    </a:ext>
                  </a:extLst>
                </a:gridCol>
                <a:gridCol w="2104222">
                  <a:extLst>
                    <a:ext uri="{9D8B030D-6E8A-4147-A177-3AD203B41FA5}">
                      <a16:colId xmlns:a16="http://schemas.microsoft.com/office/drawing/2014/main" val="3119164484"/>
                    </a:ext>
                  </a:extLst>
                </a:gridCol>
                <a:gridCol w="1806766">
                  <a:extLst>
                    <a:ext uri="{9D8B030D-6E8A-4147-A177-3AD203B41FA5}">
                      <a16:colId xmlns:a16="http://schemas.microsoft.com/office/drawing/2014/main" val="1191318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  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 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Ökning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921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Läkare: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11 000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 44 000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    x4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71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Sjuksköterskor: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36 000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126 000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   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45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28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8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90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Andel av BNP: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  5.5 %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  10.9 %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latin typeface="+mj-lt"/>
                        </a:rPr>
                        <a:t>      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4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417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22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Teckensnitt, skärmbild, logotyp&#10;&#10;Automatiskt genererad beskrivning">
            <a:extLst>
              <a:ext uri="{FF2B5EF4-FFF2-40B4-BE49-F238E27FC236}">
                <a16:creationId xmlns:a16="http://schemas.microsoft.com/office/drawing/2014/main" id="{F7E9E557-10FC-9CBB-6D7E-FE32BB30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808" y="1500258"/>
            <a:ext cx="8457128" cy="323699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C86B05C-8C1D-9F5E-4250-2A43F87209AC}"/>
              </a:ext>
            </a:extLst>
          </p:cNvPr>
          <p:cNvSpPr txBox="1"/>
          <p:nvPr/>
        </p:nvSpPr>
        <p:spPr>
          <a:xfrm>
            <a:off x="7233272" y="5836709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Lotta Lundberg, SvD 18 okt, 2023</a:t>
            </a:r>
          </a:p>
        </p:txBody>
      </p:sp>
    </p:spTree>
    <p:extLst>
      <p:ext uri="{BB962C8B-B14F-4D97-AF65-F5344CB8AC3E}">
        <p14:creationId xmlns:p14="http://schemas.microsoft.com/office/powerpoint/2010/main" val="16507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471391" y="519863"/>
            <a:ext cx="628180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Sjukvårdens</a:t>
            </a:r>
            <a:r>
              <a:rPr kumimoji="0" lang="en-US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stora</a:t>
            </a:r>
            <a:endParaRPr kumimoji="0" lang="en-US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problemområden</a:t>
            </a:r>
            <a:endParaRPr kumimoji="0" lang="en-US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Rektangel 9"/>
          <p:cNvSpPr/>
          <p:nvPr/>
        </p:nvSpPr>
        <p:spPr>
          <a:xfrm rot="10800000" flipV="1">
            <a:off x="3498573" y="1652149"/>
            <a:ext cx="422744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41086" y="2362922"/>
            <a:ext cx="7600046" cy="3657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Ansvar och styrning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Jämlik vård och patientcentrering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Kvalitet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Kostnadseffektivitet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63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471391" y="519863"/>
            <a:ext cx="628180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95974" y="1455148"/>
            <a:ext cx="7600046" cy="3657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”Staff </a:t>
            </a:r>
            <a:r>
              <a:rPr kumimoji="0" lang="sv-SE" alt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don´t</a:t>
            </a:r>
            <a:r>
              <a:rPr kumimoji="0" lang="sv-SE" alt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  <a:r>
              <a:rPr kumimoji="0" lang="sv-SE" alt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leave</a:t>
            </a:r>
            <a:r>
              <a:rPr kumimoji="0" lang="sv-SE" alt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  <a:r>
              <a:rPr kumimoji="0" lang="sv-SE" alt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organizations</a:t>
            </a:r>
            <a:r>
              <a:rPr kumimoji="0" lang="sv-SE" alt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, </a:t>
            </a:r>
            <a:r>
              <a:rPr kumimoji="0" lang="sv-SE" alt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they</a:t>
            </a:r>
            <a:r>
              <a:rPr kumimoji="0" lang="sv-SE" alt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  <a:r>
              <a:rPr kumimoji="0" lang="sv-SE" alt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leave</a:t>
            </a:r>
            <a:r>
              <a:rPr kumimoji="0" lang="sv-SE" alt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managers”</a:t>
            </a:r>
          </a:p>
        </p:txBody>
      </p:sp>
    </p:spTree>
    <p:extLst>
      <p:ext uri="{BB962C8B-B14F-4D97-AF65-F5344CB8AC3E}">
        <p14:creationId xmlns:p14="http://schemas.microsoft.com/office/powerpoint/2010/main" val="299567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199481" y="215843"/>
            <a:ext cx="779303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-3" y="234038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2281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99378" y="141230"/>
            <a:ext cx="11193235" cy="12922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Hur 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har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 det blivit 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så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här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algn="ctr"/>
            <a:r>
              <a:rPr lang="en-US" altLang="en-US" sz="2600" dirty="0" err="1">
                <a:solidFill>
                  <a:schemeClr val="accent5">
                    <a:lumMod val="75000"/>
                  </a:schemeClr>
                </a:solidFill>
              </a:rPr>
              <a:t>Utvecklingen</a:t>
            </a:r>
            <a:r>
              <a:rPr lang="en-US" alt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accent5">
                    <a:lumMod val="75000"/>
                  </a:schemeClr>
                </a:solidFill>
              </a:rPr>
              <a:t>efter</a:t>
            </a:r>
            <a:r>
              <a:rPr lang="en-US" altLang="en-US" sz="2600" dirty="0">
                <a:solidFill>
                  <a:schemeClr val="accent5">
                    <a:lumMod val="75000"/>
                  </a:schemeClr>
                </a:solidFill>
              </a:rPr>
              <a:t> DRG (1992 – 2023)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520685" y="1580751"/>
            <a:ext cx="10267949" cy="4542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sv-SE" b="1" dirty="0"/>
              <a:t>Vårdproduktion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dirty="0"/>
              <a:t>Volymerna ökade, effektiviteten ökade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dirty="0"/>
              <a:t>Vårdtiderna (LOS) minskade i snitt 35-40%</a:t>
            </a:r>
          </a:p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sv-SE" b="1" dirty="0"/>
              <a:t>Styrning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sv-SE" dirty="0"/>
              <a:t>Ledarskap med kostnadskontroll i fokus; decentraliserat budgetansvar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sv-SE" dirty="0"/>
              <a:t>Moral &amp; arbetsmiljö?</a:t>
            </a:r>
          </a:p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sv-SE" b="1" dirty="0"/>
              <a:t>Övergripande effekter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dirty="0"/>
              <a:t>Internt fokus (egna organisationen) snarare än externt fokus (patienterna)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dirty="0"/>
              <a:t>Uteblivna kvalitetsförbättringar &amp; hämmat innovationsklimat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dirty="0"/>
              <a:t>Höga kostnader, vården inte tillräckligt verkningsfull (”</a:t>
            </a:r>
            <a:r>
              <a:rPr lang="sv-SE" i="1" dirty="0" err="1"/>
              <a:t>low</a:t>
            </a:r>
            <a:r>
              <a:rPr lang="sv-SE" i="1" dirty="0"/>
              <a:t> </a:t>
            </a:r>
            <a:r>
              <a:rPr lang="sv-SE" i="1" dirty="0" err="1"/>
              <a:t>effectiveness</a:t>
            </a:r>
            <a:r>
              <a:rPr lang="sv-SE" dirty="0"/>
              <a:t>”)</a:t>
            </a:r>
          </a:p>
        </p:txBody>
      </p:sp>
      <p:sp>
        <p:nvSpPr>
          <p:cNvPr id="8" name="Rektangel 7"/>
          <p:cNvSpPr/>
          <p:nvPr/>
        </p:nvSpPr>
        <p:spPr>
          <a:xfrm rot="10800000">
            <a:off x="3286536" y="1455655"/>
            <a:ext cx="561892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87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D54DE9-27FE-706E-ACD1-148A1E5B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414" y="113968"/>
            <a:ext cx="5840595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dirty="0">
                <a:solidFill>
                  <a:schemeClr val="accent5">
                    <a:lumMod val="75000"/>
                  </a:schemeClr>
                </a:solidFill>
              </a:rPr>
              <a:t>Läkarförbundets Chefsenkät 2022</a:t>
            </a:r>
            <a:br>
              <a:rPr lang="sv-SE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sz="3100" dirty="0">
                <a:solidFill>
                  <a:schemeClr val="accent5">
                    <a:lumMod val="75000"/>
                  </a:schemeClr>
                </a:solidFill>
              </a:rPr>
              <a:t>&gt;75 % vill inte bli chef</a:t>
            </a:r>
          </a:p>
        </p:txBody>
      </p:sp>
      <p:pic>
        <p:nvPicPr>
          <p:cNvPr id="5" name="Platshållare för innehåll 4" descr="En bild som visar text, skärmbild, Teckensnitt, nummer">
            <a:extLst>
              <a:ext uri="{FF2B5EF4-FFF2-40B4-BE49-F238E27FC236}">
                <a16:creationId xmlns:a16="http://schemas.microsoft.com/office/drawing/2014/main" id="{3E626565-0BF7-6E60-36BF-EB18AE70AE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84734" y="1716487"/>
            <a:ext cx="9010650" cy="4914900"/>
          </a:xfrm>
        </p:spPr>
      </p:pic>
    </p:spTree>
    <p:extLst>
      <p:ext uri="{BB962C8B-B14F-4D97-AF65-F5344CB8AC3E}">
        <p14:creationId xmlns:p14="http://schemas.microsoft.com/office/powerpoint/2010/main" val="327755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292A36-A5A1-587F-C810-3FDBB8CC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919" y="383429"/>
            <a:ext cx="6951569" cy="1325562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accent5">
                    <a:lumMod val="75000"/>
                  </a:schemeClr>
                </a:solidFill>
              </a:rPr>
              <a:t>Begränsat mandat &amp; otillräckligt stöd</a:t>
            </a:r>
          </a:p>
        </p:txBody>
      </p:sp>
      <p:pic>
        <p:nvPicPr>
          <p:cNvPr id="5" name="Platshållare för innehåll 4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8D0F9695-14CC-5028-7443-401A23F35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101" y="2079352"/>
            <a:ext cx="8871797" cy="4593589"/>
          </a:xfrm>
        </p:spPr>
      </p:pic>
    </p:spTree>
    <p:extLst>
      <p:ext uri="{BB962C8B-B14F-4D97-AF65-F5344CB8AC3E}">
        <p14:creationId xmlns:p14="http://schemas.microsoft.com/office/powerpoint/2010/main" val="123079008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C9EB4"/>
        </a:solidFill>
        <a:ln>
          <a:noFill/>
        </a:ln>
        <a:effectLst>
          <a:reflection blurRad="6350" stA="50000" endA="300" endPos="31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C9EB4"/>
        </a:solidFill>
        <a:ln>
          <a:noFill/>
        </a:ln>
        <a:effectLst>
          <a:reflection blurRad="6350" stA="50000" endA="300" endPos="31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C9EB4"/>
        </a:solidFill>
        <a:ln>
          <a:noFill/>
        </a:ln>
        <a:effectLst>
          <a:reflection blurRad="6350" stA="50000" endA="300" endPos="31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TM02900771[[fn=Del]]</Template>
  <TotalTime>8641</TotalTime>
  <Words>741</Words>
  <Application>Microsoft Office PowerPoint</Application>
  <PresentationFormat>Bredbild</PresentationFormat>
  <Paragraphs>134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David</vt:lpstr>
      <vt:lpstr>Wingdings</vt:lpstr>
      <vt:lpstr>Wingdings 2</vt:lpstr>
      <vt:lpstr>HDOfficeLightV0</vt:lpstr>
      <vt:lpstr>1_HDOfficeLightV0</vt:lpstr>
      <vt:lpstr>2_HDOfficeLightV0</vt:lpstr>
      <vt:lpstr>3_HDOfficeLightV0</vt:lpstr>
      <vt:lpstr>4_HDOfficeLightV0</vt:lpstr>
      <vt:lpstr> Det goda ledarskapet –  bristvara i svensk sjukvård</vt:lpstr>
      <vt:lpstr>Den svenska sjukvården </vt:lpstr>
      <vt:lpstr>Trots ökade resurser och fler i vården är problemen med köer värre idag än för 50 år sedan</vt:lpstr>
      <vt:lpstr>PowerPoint-presentation</vt:lpstr>
      <vt:lpstr>PowerPoint-presentation</vt:lpstr>
      <vt:lpstr>PowerPoint-presentation</vt:lpstr>
      <vt:lpstr>PowerPoint-presentation</vt:lpstr>
      <vt:lpstr>Läkarförbundets Chefsenkät 2022 &gt;75 % vill inte bli chef</vt:lpstr>
      <vt:lpstr>Begränsat mandat &amp; otillräckligt stöd</vt:lpstr>
      <vt:lpstr>PowerPoint-presentation</vt:lpstr>
      <vt:lpstr>PowerPoint-presentation</vt:lpstr>
      <vt:lpstr>PowerPoint-presentation</vt:lpstr>
      <vt:lpstr>PowerPoint-presentation</vt:lpstr>
      <vt:lpstr>Kliniskt ledarskap, Mayo Clinic</vt:lpstr>
      <vt:lpstr>Ledarskap och värdegrund</vt:lpstr>
      <vt:lpstr>Hur ser vår värdegrund ut?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 Kullgren</dc:creator>
  <cp:lastModifiedBy>Jörgen Nordenström</cp:lastModifiedBy>
  <cp:revision>173</cp:revision>
  <cp:lastPrinted>2017-06-15T04:32:28Z</cp:lastPrinted>
  <dcterms:created xsi:type="dcterms:W3CDTF">2017-02-28T07:33:10Z</dcterms:created>
  <dcterms:modified xsi:type="dcterms:W3CDTF">2023-11-13T16:11:28Z</dcterms:modified>
</cp:coreProperties>
</file>