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2" r:id="rId4"/>
    <p:sldId id="263" r:id="rId5"/>
    <p:sldId id="269" r:id="rId6"/>
    <p:sldId id="265" r:id="rId7"/>
    <p:sldId id="267" r:id="rId8"/>
    <p:sldId id="266" r:id="rId9"/>
    <p:sldId id="270" r:id="rId10"/>
    <p:sldId id="272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CD64C7-62DF-455E-8C63-89F6F4FB64F4}" v="1" dt="2023-11-10T17:42:29.1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orn Jacobsson" userId="94eed255c828e056" providerId="LiveId" clId="{A9CD64C7-62DF-455E-8C63-89F6F4FB64F4}"/>
    <pc:docChg chg="custSel delSld modSld">
      <pc:chgData name="Bjorn Jacobsson" userId="94eed255c828e056" providerId="LiveId" clId="{A9CD64C7-62DF-455E-8C63-89F6F4FB64F4}" dt="2023-11-15T09:07:02.834" v="171" actId="20577"/>
      <pc:docMkLst>
        <pc:docMk/>
      </pc:docMkLst>
      <pc:sldChg chg="modSp mod">
        <pc:chgData name="Bjorn Jacobsson" userId="94eed255c828e056" providerId="LiveId" clId="{A9CD64C7-62DF-455E-8C63-89F6F4FB64F4}" dt="2023-11-10T10:16:50.579" v="101" actId="115"/>
        <pc:sldMkLst>
          <pc:docMk/>
          <pc:sldMk cId="3547263273" sldId="270"/>
        </pc:sldMkLst>
        <pc:spChg chg="mod">
          <ac:chgData name="Bjorn Jacobsson" userId="94eed255c828e056" providerId="LiveId" clId="{A9CD64C7-62DF-455E-8C63-89F6F4FB64F4}" dt="2023-11-10T10:16:50.579" v="101" actId="115"/>
          <ac:spMkLst>
            <pc:docMk/>
            <pc:sldMk cId="3547263273" sldId="270"/>
            <ac:spMk id="5" creationId="{193B14D7-3080-4B08-AB2F-098686459105}"/>
          </ac:spMkLst>
        </pc:spChg>
      </pc:sldChg>
      <pc:sldChg chg="modSp del mod">
        <pc:chgData name="Bjorn Jacobsson" userId="94eed255c828e056" providerId="LiveId" clId="{A9CD64C7-62DF-455E-8C63-89F6F4FB64F4}" dt="2023-11-10T17:43:28.471" v="159" actId="2696"/>
        <pc:sldMkLst>
          <pc:docMk/>
          <pc:sldMk cId="840506744" sldId="271"/>
        </pc:sldMkLst>
        <pc:spChg chg="mod">
          <ac:chgData name="Bjorn Jacobsson" userId="94eed255c828e056" providerId="LiveId" clId="{A9CD64C7-62DF-455E-8C63-89F6F4FB64F4}" dt="2023-11-10T17:41:59.506" v="146" actId="27636"/>
          <ac:spMkLst>
            <pc:docMk/>
            <pc:sldMk cId="840506744" sldId="271"/>
            <ac:spMk id="5" creationId="{193B14D7-3080-4B08-AB2F-098686459105}"/>
          </ac:spMkLst>
        </pc:spChg>
      </pc:sldChg>
      <pc:sldChg chg="addSp modSp mod">
        <pc:chgData name="Bjorn Jacobsson" userId="94eed255c828e056" providerId="LiveId" clId="{A9CD64C7-62DF-455E-8C63-89F6F4FB64F4}" dt="2023-11-15T09:07:02.834" v="171" actId="20577"/>
        <pc:sldMkLst>
          <pc:docMk/>
          <pc:sldMk cId="3361906597" sldId="272"/>
        </pc:sldMkLst>
        <pc:spChg chg="add mod">
          <ac:chgData name="Bjorn Jacobsson" userId="94eed255c828e056" providerId="LiveId" clId="{A9CD64C7-62DF-455E-8C63-89F6F4FB64F4}" dt="2023-11-10T17:43:03.541" v="158" actId="115"/>
          <ac:spMkLst>
            <pc:docMk/>
            <pc:sldMk cId="3361906597" sldId="272"/>
            <ac:spMk id="2" creationId="{CAE75008-8A29-893D-8AEF-8B56FE9D591C}"/>
          </ac:spMkLst>
        </pc:spChg>
        <pc:spChg chg="mod">
          <ac:chgData name="Bjorn Jacobsson" userId="94eed255c828e056" providerId="LiveId" clId="{A9CD64C7-62DF-455E-8C63-89F6F4FB64F4}" dt="2023-11-15T09:07:02.834" v="171" actId="20577"/>
          <ac:spMkLst>
            <pc:docMk/>
            <pc:sldMk cId="3361906597" sldId="272"/>
            <ac:spMk id="5" creationId="{193B14D7-3080-4B08-AB2F-09868645910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E8A02A-F389-4E1C-945A-39F95432FB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6139078-C25C-4945-BACB-4A5CF9CEF7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82FEC2-A816-43F1-81AE-8CCDCF24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F862-13A1-4785-8E79-E75E5239E724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59F5C36-13D5-4FE2-8151-B6119FF94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CB259B0-885F-4BC8-9771-467191A98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5E28-78DC-426D-86F7-D6657D5B3C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084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AA8449-EA9D-471D-BD94-576B769A4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8A88B1D-E41B-43EB-A0AC-E834DE474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DD27C8E-6104-41A0-BA41-4695770B5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F862-13A1-4785-8E79-E75E5239E724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6C476C5-0D96-4AA6-9DCE-A7DCF781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157DED4-5C7D-47EE-9F8B-37E2DAE35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5E28-78DC-426D-86F7-D6657D5B3C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1A136EC-BD4B-443C-B368-54CB73EA06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C31F6B7-1A2B-4577-816D-848E504BF2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92CFFC-AEAD-4965-A613-086CFAEE0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F862-13A1-4785-8E79-E75E5239E724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46D157-42EA-44BE-A2BE-A56EE489F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04F57BC-8338-4024-9F10-51B8AE0C6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5E28-78DC-426D-86F7-D6657D5B3C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982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E92BF3-34A8-48FC-B36E-555D2A14F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FA3B2BC-75B8-4ADE-A7C5-5ABF603ED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02401E-C919-493D-BEB9-922A2E166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F862-13A1-4785-8E79-E75E5239E724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83944F3-8E5F-4970-A84C-8050E8B39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1F45A63-6827-4252-AD7C-C3F2CB084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5E28-78DC-426D-86F7-D6657D5B3C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4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A591E0-E502-494C-A119-74C38CD3C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0C3D699-361E-4769-8C77-522719B7E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F5829FC-AE56-4523-8A08-63AE6E7D2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F862-13A1-4785-8E79-E75E5239E724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42EF90-E7DF-4498-950D-BC17B785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20978A8-7577-4951-ACA1-00F940BFE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5E28-78DC-426D-86F7-D6657D5B3C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9273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8B03D-D18C-4333-A177-10D811BAA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74EDD8-6E70-4812-AA50-9343AE2C2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B31AB55-D558-43AB-BFE3-4E8A1E8E3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DAE99DD-0161-4200-9B68-070B2FC4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F862-13A1-4785-8E79-E75E5239E724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6D19416-441C-4A49-A794-4A3D50922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AAEB8AA-7C37-4D82-ABCD-6E145B0DC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5E28-78DC-426D-86F7-D6657D5B3C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1621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A53322-8A53-4C6B-BC7D-8244EBD93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D2E05D0-1393-4625-ADFC-3C04F4DB0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ED3DF0D-EC15-4AC3-BBBB-929B6EA2D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25F5399-38C6-45F8-AD7C-3DF3A3EDD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CEC5742-3D3D-4BE3-8A92-D70BB35F6B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FE1757F-9E57-426B-B9A8-77CB61FC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F862-13A1-4785-8E79-E75E5239E724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05C63D3-9C03-47D4-8FF7-71065016F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17D1A61-2333-4103-99F8-ED4A201AA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5E28-78DC-426D-86F7-D6657D5B3C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4905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EBE4E9-5202-4A6F-BC84-759515B97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A3CABD0-E7E5-4972-8C07-B34E329C2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F862-13A1-4785-8E79-E75E5239E724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FE65872-F0CA-416D-8008-54541DBB6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EB98A63-F46D-471C-98F6-1F74636E7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5E28-78DC-426D-86F7-D6657D5B3C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521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3CAF0AD-4A2D-4B51-AF44-A8AA9DCE0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F862-13A1-4785-8E79-E75E5239E724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8FC7132-05B5-4429-BAFB-22C7290E5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D53ECDE-0A43-4830-B132-65B1241F9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5E28-78DC-426D-86F7-D6657D5B3C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5664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61BCA7-B6B9-4EDE-897B-B1CC09154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030F90-7CF4-423F-8A8A-832A617D3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4548E60-EEE5-4C54-B1F4-C0D8E1A64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EA116D6-63A6-4515-9126-9E50ABCC4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F862-13A1-4785-8E79-E75E5239E724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7E90755-6E2E-46D8-A910-1B42F5EC6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19FA0A8-2206-46BE-B303-73D42ED83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5E28-78DC-426D-86F7-D6657D5B3C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643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F72FAC-5FBE-4D6E-9787-92B3B84E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562E2AB-D6A3-4094-B7B0-FCBA2C5016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E5FC152-2F0B-4A53-84F4-7F53A04A2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8EF71EA-CB82-4C5D-B725-78B81E253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F862-13A1-4785-8E79-E75E5239E724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7EDE60C-FB64-40A3-B7E4-BF11818BC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2BCC31C-6D6E-4684-A779-BB8C78860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5E28-78DC-426D-86F7-D6657D5B3C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074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9F3EDCC-F1AE-40E6-9AA6-6C0F9A190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A65BF69-60BD-4009-8AE1-185DE83D8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D18572-2A04-49FD-85AE-6F9FE5BCA8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9F862-13A1-4785-8E79-E75E5239E724}" type="datetimeFigureOut">
              <a:rPr lang="sv-SE" smtClean="0"/>
              <a:t>2023-11-15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38991AC-D9F9-4231-A245-069B85E387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0732039-FAB8-4AB8-8E24-2462786B8A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55E28-78DC-426D-86F7-D6657D5B3C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7539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jorn@presab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EB778FCC-2A64-450A-8F22-6F15CF68C7EA}"/>
              </a:ext>
            </a:extLst>
          </p:cNvPr>
          <p:cNvSpPr txBox="1">
            <a:spLocks/>
          </p:cNvSpPr>
          <p:nvPr/>
        </p:nvSpPr>
        <p:spPr>
          <a:xfrm>
            <a:off x="1459345" y="2027526"/>
            <a:ext cx="9144000" cy="10666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altLang="sv-SE" sz="6000" b="1" dirty="0">
                <a:solidFill>
                  <a:srgbClr val="0070C0"/>
                </a:solidFill>
              </a:rPr>
              <a:t>Björn Jacobsson</a:t>
            </a:r>
            <a:endParaRPr lang="sv-SE" sz="6000" b="1" dirty="0">
              <a:solidFill>
                <a:srgbClr val="0070C0"/>
              </a:solidFill>
            </a:endParaRPr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81C2E256-8294-4443-B307-C89206F7A2B7}"/>
              </a:ext>
            </a:extLst>
          </p:cNvPr>
          <p:cNvSpPr txBox="1">
            <a:spLocks/>
          </p:cNvSpPr>
          <p:nvPr/>
        </p:nvSpPr>
        <p:spPr>
          <a:xfrm>
            <a:off x="1459345" y="4738110"/>
            <a:ext cx="9144000" cy="137636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altLang="sv-SE" sz="11200" b="1" dirty="0">
                <a:solidFill>
                  <a:srgbClr val="0070C0"/>
                </a:solidFill>
                <a:latin typeface="Bodoni MT Black" panose="02070A03080606020203" pitchFamily="18" charset="0"/>
              </a:rPr>
              <a:t>PRESAB</a:t>
            </a:r>
            <a:br>
              <a:rPr lang="sv-SE" altLang="sv-SE" sz="9000" b="1" dirty="0">
                <a:solidFill>
                  <a:srgbClr val="0070C0"/>
                </a:solidFill>
                <a:latin typeface="Bodoni MT Black" panose="02070A03080606020203" pitchFamily="18" charset="0"/>
              </a:rPr>
            </a:br>
            <a:br>
              <a:rPr lang="sv-SE" altLang="sv-SE" sz="9000" b="1" dirty="0">
                <a:solidFill>
                  <a:srgbClr val="0070C0"/>
                </a:solidFill>
                <a:latin typeface="Bodoni MT Black" panose="02070A03080606020203" pitchFamily="18" charset="0"/>
              </a:rPr>
            </a:br>
            <a:r>
              <a:rPr lang="sv-SE" altLang="sv-SE" sz="9600" b="1" dirty="0">
                <a:solidFill>
                  <a:srgbClr val="0070C0"/>
                </a:solidFill>
                <a:latin typeface="Bodoni MT Black" panose="02070A03080606020203" pitchFamily="18" charset="0"/>
                <a:hlinkClick r:id="rId2"/>
              </a:rPr>
              <a:t>bjorn@presab.com</a:t>
            </a:r>
            <a:br>
              <a:rPr lang="sv-SE" altLang="sv-SE" sz="9600" b="1" dirty="0">
                <a:solidFill>
                  <a:srgbClr val="0070C0"/>
                </a:solidFill>
                <a:latin typeface="Bodoni MT Black" panose="02070A03080606020203" pitchFamily="18" charset="0"/>
              </a:rPr>
            </a:br>
            <a:r>
              <a:rPr lang="sv-SE" altLang="sv-SE" sz="9600" b="1" dirty="0" err="1">
                <a:solidFill>
                  <a:srgbClr val="0070C0"/>
                </a:solidFill>
                <a:latin typeface="Bodoni MT Black" panose="02070A03080606020203" pitchFamily="18" charset="0"/>
              </a:rPr>
              <a:t>tel</a:t>
            </a:r>
            <a:r>
              <a:rPr lang="sv-SE" altLang="sv-SE" sz="9600" b="1" dirty="0">
                <a:solidFill>
                  <a:srgbClr val="0070C0"/>
                </a:solidFill>
                <a:latin typeface="Bodoni MT Black" panose="02070A03080606020203" pitchFamily="18" charset="0"/>
              </a:rPr>
              <a:t>: 0702 27 96 81</a:t>
            </a:r>
          </a:p>
          <a:p>
            <a:pPr marL="0" indent="0">
              <a:buNone/>
            </a:pPr>
            <a:endParaRPr lang="sv-SE" altLang="sv-SE" sz="9000" b="1" dirty="0">
              <a:solidFill>
                <a:srgbClr val="0070C0"/>
              </a:solidFill>
              <a:latin typeface="Bodoni MT Black" panose="02070A03080606020203" pitchFamily="18" charset="0"/>
            </a:endParaRPr>
          </a:p>
          <a:p>
            <a:pPr marL="0" indent="0">
              <a:buNone/>
            </a:pPr>
            <a:endParaRPr lang="sv-SE" altLang="sv-SE" sz="9000" b="1" dirty="0">
              <a:solidFill>
                <a:srgbClr val="0070C0"/>
              </a:solidFill>
              <a:latin typeface="Bodoni MT Black" panose="02070A03080606020203" pitchFamily="18" charset="0"/>
            </a:endParaRPr>
          </a:p>
          <a:p>
            <a:pPr marL="0" indent="0">
              <a:buNone/>
            </a:pPr>
            <a:br>
              <a:rPr lang="sv-SE" altLang="sv-SE" sz="3600" b="1" dirty="0">
                <a:solidFill>
                  <a:srgbClr val="0070C0"/>
                </a:solidFill>
              </a:rPr>
            </a:br>
            <a:endParaRPr lang="sv-SE" altLang="sv-SE" sz="3600" b="1" dirty="0">
              <a:solidFill>
                <a:srgbClr val="0070C0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3865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>
            <a:extLst>
              <a:ext uri="{FF2B5EF4-FFF2-40B4-BE49-F238E27FC236}">
                <a16:creationId xmlns:a16="http://schemas.microsoft.com/office/drawing/2014/main" id="{193B14D7-3080-4B08-AB2F-098686459105}"/>
              </a:ext>
            </a:extLst>
          </p:cNvPr>
          <p:cNvSpPr txBox="1">
            <a:spLocks/>
          </p:cNvSpPr>
          <p:nvPr/>
        </p:nvSpPr>
        <p:spPr>
          <a:xfrm>
            <a:off x="752762" y="1213427"/>
            <a:ext cx="10150765" cy="4431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sv-SE" altLang="sv-SE" sz="3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br>
              <a:rPr lang="sv-SE" altLang="sv-SE" sz="3600" b="1" dirty="0">
                <a:solidFill>
                  <a:srgbClr val="0070C0"/>
                </a:solidFill>
              </a:rPr>
            </a:br>
            <a:r>
              <a:rPr lang="sv-SE" altLang="sv-SE" sz="3600" b="1" dirty="0">
                <a:solidFill>
                  <a:srgbClr val="0070C0"/>
                </a:solidFill>
              </a:rPr>
              <a:t>Våga utmana och göra lite fel ibland.</a:t>
            </a:r>
          </a:p>
          <a:p>
            <a:pPr marL="0" indent="0" algn="ctr">
              <a:buNone/>
            </a:pPr>
            <a:endParaRPr lang="sv-SE" altLang="sv-SE" sz="3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sv-SE" altLang="sv-SE" sz="3600" b="1" dirty="0">
                <a:solidFill>
                  <a:srgbClr val="0070C0"/>
                </a:solidFill>
              </a:rPr>
              <a:t>Upphandling – Måste få </a:t>
            </a:r>
            <a:r>
              <a:rPr lang="sv-SE" altLang="sv-SE" sz="3600" b="1">
                <a:solidFill>
                  <a:srgbClr val="0070C0"/>
                </a:solidFill>
              </a:rPr>
              <a:t>en mer framskjuten </a:t>
            </a:r>
            <a:r>
              <a:rPr lang="sv-SE" altLang="sv-SE" sz="3600" b="1" dirty="0">
                <a:solidFill>
                  <a:srgbClr val="0070C0"/>
                </a:solidFill>
              </a:rPr>
              <a:t>roll i  verksamhetens ledningsgrupp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endParaRPr lang="sv-SE" dirty="0"/>
          </a:p>
        </p:txBody>
      </p:sp>
      <p:sp>
        <p:nvSpPr>
          <p:cNvPr id="2" name="Underrubrik 2">
            <a:extLst>
              <a:ext uri="{FF2B5EF4-FFF2-40B4-BE49-F238E27FC236}">
                <a16:creationId xmlns:a16="http://schemas.microsoft.com/office/drawing/2014/main" id="{CAE75008-8A29-893D-8AEF-8B56FE9D591C}"/>
              </a:ext>
            </a:extLst>
          </p:cNvPr>
          <p:cNvSpPr txBox="1">
            <a:spLocks/>
          </p:cNvSpPr>
          <p:nvPr/>
        </p:nvSpPr>
        <p:spPr>
          <a:xfrm>
            <a:off x="856328" y="1213427"/>
            <a:ext cx="10150765" cy="1016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v-SE" altLang="sv-SE" sz="3600" b="1" u="sng" dirty="0">
                <a:solidFill>
                  <a:srgbClr val="0070C0"/>
                </a:solidFill>
              </a:rPr>
              <a:t>Budskapet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190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B3944F-200C-448E-A4E8-4C7ED405B3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7745" y="771381"/>
            <a:ext cx="9144000" cy="1066655"/>
          </a:xfrm>
        </p:spPr>
        <p:txBody>
          <a:bodyPr/>
          <a:lstStyle/>
          <a:p>
            <a:r>
              <a:rPr lang="sv-SE" altLang="sv-SE" b="1" dirty="0">
                <a:solidFill>
                  <a:srgbClr val="0070C0"/>
                </a:solidFill>
              </a:rPr>
              <a:t>Upphandling &amp; Inköp</a:t>
            </a:r>
            <a:endParaRPr lang="sv-SE" b="1" dirty="0">
              <a:solidFill>
                <a:srgbClr val="0070C0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07847F7-D08C-4B78-950E-A3CD849E4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1818" y="2253529"/>
            <a:ext cx="11369964" cy="849889"/>
          </a:xfrm>
        </p:spPr>
        <p:txBody>
          <a:bodyPr/>
          <a:lstStyle/>
          <a:p>
            <a:r>
              <a:rPr lang="sv-SE" altLang="sv-SE" sz="3600" b="1" dirty="0">
                <a:solidFill>
                  <a:srgbClr val="0070C0"/>
                </a:solidFill>
              </a:rPr>
              <a:t>Från administrativ till affärsmässig o strategisk verksamhet</a:t>
            </a:r>
          </a:p>
          <a:p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E8CDC87-692C-4271-B019-1F730E8EEF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343" y="3338656"/>
            <a:ext cx="4391025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1420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>
            <a:extLst>
              <a:ext uri="{FF2B5EF4-FFF2-40B4-BE49-F238E27FC236}">
                <a16:creationId xmlns:a16="http://schemas.microsoft.com/office/drawing/2014/main" id="{193B14D7-3080-4B08-AB2F-098686459105}"/>
              </a:ext>
            </a:extLst>
          </p:cNvPr>
          <p:cNvSpPr txBox="1">
            <a:spLocks/>
          </p:cNvSpPr>
          <p:nvPr/>
        </p:nvSpPr>
        <p:spPr>
          <a:xfrm>
            <a:off x="1422399" y="1450109"/>
            <a:ext cx="9716655" cy="3075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v-SE" altLang="sv-SE" sz="3600" b="1" dirty="0">
                <a:solidFill>
                  <a:srgbClr val="0070C0"/>
                </a:solidFill>
              </a:rPr>
              <a:t>från </a:t>
            </a:r>
          </a:p>
          <a:p>
            <a:pPr marL="0" indent="0" algn="ctr">
              <a:buNone/>
            </a:pPr>
            <a:r>
              <a:rPr lang="sv-SE" altLang="sv-SE" sz="3600" b="1" dirty="0">
                <a:solidFill>
                  <a:srgbClr val="0070C0"/>
                </a:solidFill>
              </a:rPr>
              <a:t>Generell upphandling &amp; inköpsenhet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endParaRPr lang="sv-SE" altLang="sv-SE" sz="3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sv-SE" altLang="sv-SE" sz="3600" b="1" dirty="0">
                <a:solidFill>
                  <a:srgbClr val="0070C0"/>
                </a:solidFill>
              </a:rPr>
              <a:t>till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r>
              <a:rPr lang="sv-SE" altLang="sv-SE" sz="3600" b="1" dirty="0">
                <a:solidFill>
                  <a:srgbClr val="0070C0"/>
                </a:solidFill>
              </a:rPr>
              <a:t>Enhet med tydliga o definierade ansvarsområden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8302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>
            <a:extLst>
              <a:ext uri="{FF2B5EF4-FFF2-40B4-BE49-F238E27FC236}">
                <a16:creationId xmlns:a16="http://schemas.microsoft.com/office/drawing/2014/main" id="{193B14D7-3080-4B08-AB2F-098686459105}"/>
              </a:ext>
            </a:extLst>
          </p:cNvPr>
          <p:cNvSpPr txBox="1">
            <a:spLocks/>
          </p:cNvSpPr>
          <p:nvPr/>
        </p:nvSpPr>
        <p:spPr>
          <a:xfrm>
            <a:off x="1237671" y="791233"/>
            <a:ext cx="9716655" cy="2528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altLang="sv-SE" sz="3600" b="1" dirty="0">
                <a:solidFill>
                  <a:srgbClr val="0070C0"/>
                </a:solidFill>
              </a:rPr>
              <a:t>Upphandlingsverksamheten skall vara delaktig  under hela avtalets giltighet - inte enbart ett initialt instrument för upphandling och skapande av ett avtal</a:t>
            </a:r>
          </a:p>
          <a:p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F6585DA-EDF7-4F11-9BEC-977A62D6B6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664" y="3134960"/>
            <a:ext cx="8046667" cy="3185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39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>
            <a:extLst>
              <a:ext uri="{FF2B5EF4-FFF2-40B4-BE49-F238E27FC236}">
                <a16:creationId xmlns:a16="http://schemas.microsoft.com/office/drawing/2014/main" id="{193B14D7-3080-4B08-AB2F-098686459105}"/>
              </a:ext>
            </a:extLst>
          </p:cNvPr>
          <p:cNvSpPr txBox="1">
            <a:spLocks/>
          </p:cNvSpPr>
          <p:nvPr/>
        </p:nvSpPr>
        <p:spPr>
          <a:xfrm>
            <a:off x="1177635" y="397162"/>
            <a:ext cx="10150765" cy="54032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v-SE" altLang="sv-SE" sz="3600" b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sv-SE" altLang="sv-SE" sz="3600" b="1" dirty="0">
                <a:solidFill>
                  <a:srgbClr val="0070C0"/>
                </a:solidFill>
              </a:rPr>
              <a:t>Våga investera i kompetens och kapacitet inom upphandlingsverksamheten!!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endParaRPr lang="sv-SE" altLang="sv-SE" sz="36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v-SE" altLang="sv-SE" sz="3600" b="1" dirty="0">
                <a:solidFill>
                  <a:srgbClr val="0070C0"/>
                </a:solidFill>
              </a:rPr>
              <a:t>ROI (</a:t>
            </a:r>
            <a:r>
              <a:rPr lang="sv-SE" altLang="sv-SE" sz="3600" b="1" dirty="0" err="1">
                <a:solidFill>
                  <a:srgbClr val="0070C0"/>
                </a:solidFill>
              </a:rPr>
              <a:t>Return</a:t>
            </a:r>
            <a:r>
              <a:rPr lang="sv-SE" altLang="sv-SE" sz="3600" b="1" dirty="0">
                <a:solidFill>
                  <a:srgbClr val="0070C0"/>
                </a:solidFill>
              </a:rPr>
              <a:t> On Investment)  1:10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endParaRPr lang="sv-SE" altLang="sv-SE" sz="36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br>
              <a:rPr lang="sv-SE" altLang="sv-SE" sz="3600" b="1" dirty="0">
                <a:solidFill>
                  <a:srgbClr val="0070C0"/>
                </a:solidFill>
              </a:rPr>
            </a:br>
            <a:r>
              <a:rPr lang="sv-SE" altLang="sv-SE" sz="3600" b="1" dirty="0">
                <a:solidFill>
                  <a:srgbClr val="0070C0"/>
                </a:solidFill>
              </a:rPr>
              <a:t>Exempel Migrationsverket: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r>
              <a:rPr lang="sv-SE" altLang="sv-SE" sz="3600" b="1" dirty="0">
                <a:solidFill>
                  <a:srgbClr val="0070C0"/>
                </a:solidFill>
              </a:rPr>
              <a:t>Ökade personalstyrkan från 19 till 25 medarbetare. 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r>
              <a:rPr lang="sv-SE" altLang="sv-SE" sz="3600" b="1" dirty="0">
                <a:solidFill>
                  <a:srgbClr val="0070C0"/>
                </a:solidFill>
              </a:rPr>
              <a:t>Ökad kostnad under sammanlagt 6 år blev 25 </a:t>
            </a:r>
            <a:r>
              <a:rPr lang="sv-SE" altLang="sv-SE" sz="3600" b="1" dirty="0" err="1">
                <a:solidFill>
                  <a:srgbClr val="0070C0"/>
                </a:solidFill>
              </a:rPr>
              <a:t>msek</a:t>
            </a:r>
            <a:r>
              <a:rPr lang="sv-SE" altLang="sv-SE" sz="3600" b="1" dirty="0">
                <a:solidFill>
                  <a:srgbClr val="0070C0"/>
                </a:solidFill>
              </a:rPr>
              <a:t>.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br>
              <a:rPr lang="sv-SE" altLang="sv-SE" sz="3600" b="1" dirty="0">
                <a:solidFill>
                  <a:srgbClr val="0070C0"/>
                </a:solidFill>
              </a:rPr>
            </a:br>
            <a:r>
              <a:rPr lang="sv-SE" altLang="sv-SE" sz="3600" b="1" dirty="0">
                <a:solidFill>
                  <a:srgbClr val="0070C0"/>
                </a:solidFill>
              </a:rPr>
              <a:t>Under samma period resulterade i sänkta inköpspriser och kostnader </a:t>
            </a:r>
            <a:r>
              <a:rPr lang="sv-SE" altLang="sv-SE" sz="3600" b="1" dirty="0" err="1">
                <a:solidFill>
                  <a:srgbClr val="0070C0"/>
                </a:solidFill>
              </a:rPr>
              <a:t>motsv</a:t>
            </a:r>
            <a:r>
              <a:rPr lang="sv-SE" altLang="sv-SE" sz="3600" b="1" dirty="0">
                <a:solidFill>
                  <a:srgbClr val="0070C0"/>
                </a:solidFill>
              </a:rPr>
              <a:t> ca 250 </a:t>
            </a:r>
            <a:r>
              <a:rPr lang="sv-SE" altLang="sv-SE" sz="3600" b="1" dirty="0" err="1">
                <a:solidFill>
                  <a:srgbClr val="0070C0"/>
                </a:solidFill>
              </a:rPr>
              <a:t>msek</a:t>
            </a:r>
            <a:r>
              <a:rPr lang="sv-SE" altLang="sv-SE" sz="3600" b="1" dirty="0">
                <a:solidFill>
                  <a:srgbClr val="0070C0"/>
                </a:solidFill>
              </a:rPr>
              <a:t>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1453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>
            <a:extLst>
              <a:ext uri="{FF2B5EF4-FFF2-40B4-BE49-F238E27FC236}">
                <a16:creationId xmlns:a16="http://schemas.microsoft.com/office/drawing/2014/main" id="{193B14D7-3080-4B08-AB2F-098686459105}"/>
              </a:ext>
            </a:extLst>
          </p:cNvPr>
          <p:cNvSpPr txBox="1">
            <a:spLocks/>
          </p:cNvSpPr>
          <p:nvPr/>
        </p:nvSpPr>
        <p:spPr>
          <a:xfrm>
            <a:off x="1020617" y="1579418"/>
            <a:ext cx="10150765" cy="3075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v-SE" altLang="sv-SE" sz="3600" b="1" dirty="0">
                <a:solidFill>
                  <a:srgbClr val="0070C0"/>
                </a:solidFill>
              </a:rPr>
              <a:t>från </a:t>
            </a:r>
          </a:p>
          <a:p>
            <a:pPr marL="0" indent="0" algn="ctr">
              <a:buNone/>
            </a:pPr>
            <a:r>
              <a:rPr lang="sv-SE" altLang="sv-SE" sz="3600" b="1" dirty="0">
                <a:solidFill>
                  <a:srgbClr val="0070C0"/>
                </a:solidFill>
              </a:rPr>
              <a:t>Prisindexbaserade avtalsupplägg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endParaRPr lang="sv-SE" altLang="sv-SE" sz="3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sv-SE" altLang="sv-SE" sz="3600" b="1" dirty="0">
                <a:solidFill>
                  <a:srgbClr val="0070C0"/>
                </a:solidFill>
              </a:rPr>
              <a:t>till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r>
              <a:rPr lang="sv-SE" altLang="sv-SE" sz="3600" b="1" dirty="0">
                <a:solidFill>
                  <a:srgbClr val="0070C0"/>
                </a:solidFill>
              </a:rPr>
              <a:t>Affärsmässiga upplägg i dialog med leverantörerna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8255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rubrik 2">
            <a:extLst>
              <a:ext uri="{FF2B5EF4-FFF2-40B4-BE49-F238E27FC236}">
                <a16:creationId xmlns:a16="http://schemas.microsoft.com/office/drawing/2014/main" id="{60B2B0A9-53F0-454D-8A6E-6DB8667C3D15}"/>
              </a:ext>
            </a:extLst>
          </p:cNvPr>
          <p:cNvSpPr txBox="1">
            <a:spLocks/>
          </p:cNvSpPr>
          <p:nvPr/>
        </p:nvSpPr>
        <p:spPr>
          <a:xfrm>
            <a:off x="628073" y="2579111"/>
            <a:ext cx="10612582" cy="84988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altLang="sv-SE" sz="4800" b="1" dirty="0">
                <a:solidFill>
                  <a:srgbClr val="0070C0"/>
                </a:solidFill>
              </a:rPr>
              <a:t>Dokument</a:t>
            </a:r>
            <a:r>
              <a:rPr lang="sv-SE" altLang="sv-SE" sz="3600" b="1" dirty="0">
                <a:solidFill>
                  <a:srgbClr val="0070C0"/>
                </a:solidFill>
              </a:rPr>
              <a:t>                                  </a:t>
            </a:r>
            <a:r>
              <a:rPr lang="sv-SE" altLang="sv-SE" sz="4800" b="1" dirty="0">
                <a:solidFill>
                  <a:srgbClr val="0070C0"/>
                </a:solidFill>
              </a:rPr>
              <a:t>Dialog/Kommunikation</a:t>
            </a:r>
            <a:r>
              <a:rPr lang="sv-SE" altLang="sv-SE" sz="3600" b="1" dirty="0">
                <a:solidFill>
                  <a:srgbClr val="0070C0"/>
                </a:solidFill>
              </a:rPr>
              <a:t> </a:t>
            </a:r>
          </a:p>
          <a:p>
            <a:endParaRPr lang="sv-SE" dirty="0"/>
          </a:p>
        </p:txBody>
      </p:sp>
      <p:sp>
        <p:nvSpPr>
          <p:cNvPr id="25" name="Pil: höger 24">
            <a:extLst>
              <a:ext uri="{FF2B5EF4-FFF2-40B4-BE49-F238E27FC236}">
                <a16:creationId xmlns:a16="http://schemas.microsoft.com/office/drawing/2014/main" id="{1755CDA1-AE36-4DDE-8A06-D41980EED5DD}"/>
              </a:ext>
            </a:extLst>
          </p:cNvPr>
          <p:cNvSpPr/>
          <p:nvPr/>
        </p:nvSpPr>
        <p:spPr>
          <a:xfrm>
            <a:off x="3773564" y="2579111"/>
            <a:ext cx="1638944" cy="5912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9605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>
            <a:extLst>
              <a:ext uri="{FF2B5EF4-FFF2-40B4-BE49-F238E27FC236}">
                <a16:creationId xmlns:a16="http://schemas.microsoft.com/office/drawing/2014/main" id="{193B14D7-3080-4B08-AB2F-098686459105}"/>
              </a:ext>
            </a:extLst>
          </p:cNvPr>
          <p:cNvSpPr txBox="1">
            <a:spLocks/>
          </p:cNvSpPr>
          <p:nvPr/>
        </p:nvSpPr>
        <p:spPr>
          <a:xfrm>
            <a:off x="1020617" y="2690091"/>
            <a:ext cx="10150765" cy="1477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v-SE" altLang="sv-SE" sz="3600" b="1" dirty="0">
                <a:solidFill>
                  <a:srgbClr val="0070C0"/>
                </a:solidFill>
              </a:rPr>
              <a:t>LOU – Lagen om Offentlig Upphandling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1414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>
            <a:extLst>
              <a:ext uri="{FF2B5EF4-FFF2-40B4-BE49-F238E27FC236}">
                <a16:creationId xmlns:a16="http://schemas.microsoft.com/office/drawing/2014/main" id="{193B14D7-3080-4B08-AB2F-098686459105}"/>
              </a:ext>
            </a:extLst>
          </p:cNvPr>
          <p:cNvSpPr txBox="1">
            <a:spLocks/>
          </p:cNvSpPr>
          <p:nvPr/>
        </p:nvSpPr>
        <p:spPr>
          <a:xfrm>
            <a:off x="1002145" y="854363"/>
            <a:ext cx="10524838" cy="6003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altLang="sv-SE" sz="3600" b="1" dirty="0">
                <a:solidFill>
                  <a:srgbClr val="0070C0"/>
                </a:solidFill>
              </a:rPr>
              <a:t>   </a:t>
            </a:r>
            <a:r>
              <a:rPr lang="sv-SE" altLang="sv-SE" sz="3600" b="1" u="sng" dirty="0">
                <a:solidFill>
                  <a:srgbClr val="0070C0"/>
                </a:solidFill>
              </a:rPr>
              <a:t>Exempel på några uppnådda positiva effekter: 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endParaRPr lang="sv-SE" altLang="sv-SE" sz="3600" b="1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sv-SE" altLang="sv-SE" sz="3600" b="1" dirty="0">
                <a:solidFill>
                  <a:srgbClr val="0070C0"/>
                </a:solidFill>
              </a:rPr>
              <a:t>Bättre och tydligare kravspecifikationer i vad som  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r>
              <a:rPr lang="sv-SE" altLang="sv-SE" sz="3600" b="1" dirty="0">
                <a:solidFill>
                  <a:srgbClr val="0070C0"/>
                </a:solidFill>
              </a:rPr>
              <a:t>skulle köpas. 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endParaRPr lang="sv-SE" altLang="sv-SE" sz="3600" b="1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sv-SE" altLang="sv-SE" sz="3600" b="1" dirty="0">
                <a:solidFill>
                  <a:srgbClr val="0070C0"/>
                </a:solidFill>
              </a:rPr>
              <a:t>Minskat antal överprövningar. 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r>
              <a:rPr lang="sv-SE" altLang="sv-SE" sz="3600" b="1" dirty="0">
                <a:solidFill>
                  <a:srgbClr val="0070C0"/>
                </a:solidFill>
              </a:rPr>
              <a:t>Från ca 20 </a:t>
            </a:r>
            <a:r>
              <a:rPr lang="sv-SE" altLang="sv-SE" sz="3600" b="1" dirty="0" err="1">
                <a:solidFill>
                  <a:srgbClr val="0070C0"/>
                </a:solidFill>
              </a:rPr>
              <a:t>st</a:t>
            </a:r>
            <a:r>
              <a:rPr lang="sv-SE" altLang="sv-SE" sz="3600" b="1" dirty="0">
                <a:solidFill>
                  <a:srgbClr val="0070C0"/>
                </a:solidFill>
              </a:rPr>
              <a:t>/år till ca 1-2 </a:t>
            </a:r>
            <a:r>
              <a:rPr lang="sv-SE" altLang="sv-SE" sz="3600" b="1" dirty="0" err="1">
                <a:solidFill>
                  <a:srgbClr val="0070C0"/>
                </a:solidFill>
              </a:rPr>
              <a:t>st</a:t>
            </a:r>
            <a:r>
              <a:rPr lang="sv-SE" altLang="sv-SE" sz="3600" b="1" dirty="0">
                <a:solidFill>
                  <a:srgbClr val="0070C0"/>
                </a:solidFill>
              </a:rPr>
              <a:t>/år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endParaRPr lang="sv-SE" altLang="sv-SE" sz="3600" b="1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sv-SE" altLang="sv-SE" sz="3600" b="1" dirty="0">
                <a:solidFill>
                  <a:srgbClr val="0070C0"/>
                </a:solidFill>
              </a:rPr>
              <a:t>Betraktade som mer professionell partner bland leverantörerna.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endParaRPr lang="sv-SE" altLang="sv-SE" sz="3600" b="1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sv-SE" altLang="sv-SE" sz="3600" b="1" dirty="0">
                <a:solidFill>
                  <a:srgbClr val="0070C0"/>
                </a:solidFill>
              </a:rPr>
              <a:t>Sänkt sjukfrånvaro på enheten. Från 5% till 1 %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endParaRPr lang="sv-SE" altLang="sv-SE" sz="3600" b="1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sv-SE" altLang="sv-SE" sz="3600" b="1" dirty="0">
                <a:solidFill>
                  <a:srgbClr val="0070C0"/>
                </a:solidFill>
              </a:rPr>
              <a:t>Ökad E-handel – både produkter och tjänster.</a:t>
            </a:r>
            <a:br>
              <a:rPr lang="sv-SE" altLang="sv-SE" sz="3600" b="1" dirty="0">
                <a:solidFill>
                  <a:srgbClr val="0070C0"/>
                </a:solidFill>
              </a:rPr>
            </a:br>
            <a:br>
              <a:rPr lang="sv-SE" altLang="sv-SE" sz="3600" b="1" dirty="0">
                <a:solidFill>
                  <a:srgbClr val="0070C0"/>
                </a:solidFill>
              </a:rPr>
            </a:br>
            <a:br>
              <a:rPr lang="sv-SE" altLang="sv-SE" sz="3600" b="1" dirty="0">
                <a:solidFill>
                  <a:srgbClr val="0070C0"/>
                </a:solidFill>
              </a:rPr>
            </a:br>
            <a:endParaRPr lang="sv-SE" altLang="sv-SE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263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239</Words>
  <Application>Microsoft Office PowerPoint</Application>
  <PresentationFormat>Bredbild</PresentationFormat>
  <Paragraphs>31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Bodoni MT Black</vt:lpstr>
      <vt:lpstr>Calibri</vt:lpstr>
      <vt:lpstr>Calibri Light</vt:lpstr>
      <vt:lpstr>Office-tema</vt:lpstr>
      <vt:lpstr>PowerPoint-presentation</vt:lpstr>
      <vt:lpstr>Upphandling &amp; Inköp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Bjorn Jacobsson</dc:creator>
  <cp:lastModifiedBy>Bjorn Jacobsson</cp:lastModifiedBy>
  <cp:revision>6</cp:revision>
  <dcterms:created xsi:type="dcterms:W3CDTF">2022-04-26T06:48:38Z</dcterms:created>
  <dcterms:modified xsi:type="dcterms:W3CDTF">2023-11-15T09:07:16Z</dcterms:modified>
</cp:coreProperties>
</file>