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378" r:id="rId3"/>
    <p:sldId id="257" r:id="rId4"/>
    <p:sldId id="265" r:id="rId5"/>
    <p:sldId id="347" r:id="rId6"/>
    <p:sldId id="320" r:id="rId7"/>
    <p:sldId id="374" r:id="rId8"/>
    <p:sldId id="373" r:id="rId9"/>
    <p:sldId id="348" r:id="rId10"/>
    <p:sldId id="350" r:id="rId11"/>
    <p:sldId id="354" r:id="rId12"/>
    <p:sldId id="355" r:id="rId13"/>
    <p:sldId id="356" r:id="rId14"/>
    <p:sldId id="357" r:id="rId15"/>
    <p:sldId id="358" r:id="rId16"/>
    <p:sldId id="359" r:id="rId17"/>
    <p:sldId id="360" r:id="rId18"/>
    <p:sldId id="361" r:id="rId19"/>
    <p:sldId id="362" r:id="rId20"/>
    <p:sldId id="363" r:id="rId21"/>
    <p:sldId id="364" r:id="rId22"/>
    <p:sldId id="365" r:id="rId23"/>
    <p:sldId id="366" r:id="rId24"/>
    <p:sldId id="367" r:id="rId25"/>
    <p:sldId id="349" r:id="rId26"/>
    <p:sldId id="368" r:id="rId27"/>
    <p:sldId id="381" r:id="rId28"/>
    <p:sldId id="371" r:id="rId29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pitchFamily="34" charset="0"/>
        <a:ea typeface="+mn-ea"/>
        <a:cs typeface="Lucida Sans Unicode" pitchFamily="34" charset="0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pitchFamily="34" charset="0"/>
        <a:ea typeface="+mn-ea"/>
        <a:cs typeface="Lucida Sans Unicode" pitchFamily="34" charset="0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pitchFamily="34" charset="0"/>
        <a:ea typeface="+mn-ea"/>
        <a:cs typeface="Lucida Sans Unicode" pitchFamily="34" charset="0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pitchFamily="34" charset="0"/>
        <a:ea typeface="+mn-ea"/>
        <a:cs typeface="Lucida Sans Unicode" pitchFamily="34" charset="0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pitchFamily="34" charset="0"/>
        <a:ea typeface="+mn-ea"/>
        <a:cs typeface="Lucida Sans Unicode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Lucida Sans Unicode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Lucida Sans Unicode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Lucida Sans Unicode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Lucida Sans Unicode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FF8601"/>
    <a:srgbClr val="DA6B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531" y="5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7B3130F-967F-4E2E-9246-C985360F931D}" type="datetimeFigureOut">
              <a:rPr lang="sv-SE"/>
              <a:pPr>
                <a:defRPr/>
              </a:pPr>
              <a:t>2023-11-26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F1610EA-AB91-4347-A45D-E6291101BC2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9992093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sv-SE" noProof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Lucida Sans Unicode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Lucida Sans Unicode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Lucida Sans Unicode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Lucida Sans Unicode" charset="0"/>
              </a:defRPr>
            </a:lvl1pPr>
          </a:lstStyle>
          <a:p>
            <a:pPr>
              <a:defRPr/>
            </a:pPr>
            <a:fld id="{90798BCF-4D07-48B5-9727-9CB2CC872E6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541720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16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sv-SE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08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  <a:ln/>
        </p:spPr>
        <p:txBody>
          <a:bodyPr wrap="none" anchor="ctr"/>
          <a:lstStyle/>
          <a:p>
            <a:endParaRPr lang="sv-SE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7277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08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  <a:ln/>
        </p:spPr>
        <p:txBody>
          <a:bodyPr wrap="none" anchor="ctr"/>
          <a:lstStyle/>
          <a:p>
            <a:endParaRPr lang="sv-SE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9645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08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  <a:ln/>
        </p:spPr>
        <p:txBody>
          <a:bodyPr wrap="none" anchor="ctr"/>
          <a:lstStyle/>
          <a:p>
            <a:endParaRPr lang="sv-SE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2195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08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  <a:ln/>
        </p:spPr>
        <p:txBody>
          <a:bodyPr wrap="none" anchor="ctr"/>
          <a:lstStyle/>
          <a:p>
            <a:endParaRPr lang="sv-SE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4898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08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  <a:ln/>
        </p:spPr>
        <p:txBody>
          <a:bodyPr wrap="none" anchor="ctr"/>
          <a:lstStyle/>
          <a:p>
            <a:endParaRPr lang="sv-SE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964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08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  <a:ln/>
        </p:spPr>
        <p:txBody>
          <a:bodyPr wrap="none" anchor="ctr"/>
          <a:lstStyle/>
          <a:p>
            <a:endParaRPr lang="sv-SE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0077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08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  <a:ln/>
        </p:spPr>
        <p:txBody>
          <a:bodyPr wrap="none" anchor="ctr"/>
          <a:lstStyle/>
          <a:p>
            <a:endParaRPr lang="sv-SE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4378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08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  <a:ln/>
        </p:spPr>
        <p:txBody>
          <a:bodyPr wrap="none" anchor="ctr"/>
          <a:lstStyle/>
          <a:p>
            <a:endParaRPr lang="sv-SE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4066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08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  <a:ln/>
        </p:spPr>
        <p:txBody>
          <a:bodyPr wrap="none" anchor="ctr"/>
          <a:lstStyle/>
          <a:p>
            <a:endParaRPr lang="sv-SE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6134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08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  <a:ln/>
        </p:spPr>
        <p:txBody>
          <a:bodyPr wrap="none" anchor="ctr"/>
          <a:lstStyle/>
          <a:p>
            <a:endParaRPr lang="sv-SE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62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08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  <a:ln/>
        </p:spPr>
        <p:txBody>
          <a:bodyPr wrap="none" anchor="ctr"/>
          <a:lstStyle/>
          <a:p>
            <a:endParaRPr lang="sv-SE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2669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08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  <a:ln/>
        </p:spPr>
        <p:txBody>
          <a:bodyPr wrap="none" anchor="ctr"/>
          <a:lstStyle/>
          <a:p>
            <a:endParaRPr lang="sv-SE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4989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08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  <a:ln/>
        </p:spPr>
        <p:txBody>
          <a:bodyPr wrap="none" anchor="ctr"/>
          <a:lstStyle/>
          <a:p>
            <a:endParaRPr lang="sv-SE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6092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08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  <a:ln/>
        </p:spPr>
        <p:txBody>
          <a:bodyPr wrap="none" anchor="ctr"/>
          <a:lstStyle/>
          <a:p>
            <a:endParaRPr lang="sv-SE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9605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08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  <a:ln/>
        </p:spPr>
        <p:txBody>
          <a:bodyPr wrap="none" anchor="ctr"/>
          <a:lstStyle/>
          <a:p>
            <a:endParaRPr lang="sv-SE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9095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08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  <a:ln/>
        </p:spPr>
        <p:txBody>
          <a:bodyPr wrap="none" anchor="ctr"/>
          <a:lstStyle/>
          <a:p>
            <a:endParaRPr lang="sv-SE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7468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47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  <a:ln/>
        </p:spPr>
        <p:txBody>
          <a:bodyPr wrap="none" anchor="ctr"/>
          <a:lstStyle/>
          <a:p>
            <a:endParaRPr lang="sv-SE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4221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08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  <a:ln/>
        </p:spPr>
        <p:txBody>
          <a:bodyPr wrap="none" anchor="ctr"/>
          <a:lstStyle/>
          <a:p>
            <a:endParaRPr lang="sv-SE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10818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08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  <a:ln/>
        </p:spPr>
        <p:txBody>
          <a:bodyPr wrap="none" anchor="ctr"/>
          <a:lstStyle/>
          <a:p>
            <a:endParaRPr lang="sv-SE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5119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08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  <a:ln/>
        </p:spPr>
        <p:txBody>
          <a:bodyPr wrap="none" anchor="ctr"/>
          <a:lstStyle/>
          <a:p>
            <a:endParaRPr lang="sv-SE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180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27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  <a:ln/>
        </p:spPr>
        <p:txBody>
          <a:bodyPr wrap="none" anchor="ctr"/>
          <a:lstStyle/>
          <a:p>
            <a:endParaRPr lang="sv-SE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98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  <a:ln/>
        </p:spPr>
        <p:txBody>
          <a:bodyPr wrap="none" anchor="ctr"/>
          <a:lstStyle/>
          <a:p>
            <a:endParaRPr lang="sv-SE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08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  <a:ln/>
        </p:spPr>
        <p:txBody>
          <a:bodyPr wrap="none" anchor="ctr"/>
          <a:lstStyle/>
          <a:p>
            <a:endParaRPr lang="sv-SE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9859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08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  <a:ln/>
        </p:spPr>
        <p:txBody>
          <a:bodyPr wrap="none" anchor="ctr"/>
          <a:lstStyle/>
          <a:p>
            <a:endParaRPr lang="sv-SE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98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  <a:ln/>
        </p:spPr>
        <p:txBody>
          <a:bodyPr wrap="none" anchor="ctr"/>
          <a:lstStyle/>
          <a:p>
            <a:endParaRPr lang="sv-SE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0471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08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  <a:ln/>
        </p:spPr>
        <p:txBody>
          <a:bodyPr wrap="none" anchor="ctr"/>
          <a:lstStyle/>
          <a:p>
            <a:endParaRPr lang="sv-SE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6936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98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  <a:ln/>
        </p:spPr>
        <p:txBody>
          <a:bodyPr wrap="none" anchor="ctr"/>
          <a:lstStyle/>
          <a:p>
            <a:endParaRPr lang="sv-SE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838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>
          <a:xfrm>
            <a:off x="503238" y="7019925"/>
            <a:ext cx="1835150" cy="387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idx="11"/>
          </p:nvPr>
        </p:nvSpPr>
        <p:spPr>
          <a:xfrm>
            <a:off x="2403475" y="7019925"/>
            <a:ext cx="1230313" cy="387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36A6E-90DA-420E-9ECA-57EBF88C373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>
          <a:xfrm>
            <a:off x="503238" y="7019925"/>
            <a:ext cx="1835150" cy="387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idx="11"/>
          </p:nvPr>
        </p:nvSpPr>
        <p:spPr>
          <a:xfrm>
            <a:off x="2403475" y="7019925"/>
            <a:ext cx="1230313" cy="387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7B52A-BB3D-4877-B860-4344570E433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>
          <a:xfrm>
            <a:off x="503238" y="7019925"/>
            <a:ext cx="1835150" cy="387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idx="11"/>
          </p:nvPr>
        </p:nvSpPr>
        <p:spPr>
          <a:xfrm>
            <a:off x="2403475" y="7019925"/>
            <a:ext cx="1230313" cy="387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FC4E4-49E3-4AB0-B6F9-1824C6D0798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8494712" cy="77787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0"/>
          </p:nvPr>
        </p:nvSpPr>
        <p:spPr>
          <a:xfrm>
            <a:off x="503238" y="7019925"/>
            <a:ext cx="1835150" cy="38735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idx="11"/>
          </p:nvPr>
        </p:nvSpPr>
        <p:spPr>
          <a:xfrm>
            <a:off x="2403475" y="7019925"/>
            <a:ext cx="1230313" cy="387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7EFA8-F032-4630-A571-95A196E52680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>
          <a:xfrm>
            <a:off x="503238" y="7019925"/>
            <a:ext cx="1835150" cy="38735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idx="11"/>
          </p:nvPr>
        </p:nvSpPr>
        <p:spPr>
          <a:xfrm>
            <a:off x="2436812" y="7064895"/>
            <a:ext cx="1230313" cy="387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609EF-C0C9-47B8-BD7C-FBE723D2E32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>
          <a:xfrm>
            <a:off x="503238" y="7019925"/>
            <a:ext cx="1835150" cy="387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idx="11"/>
          </p:nvPr>
        </p:nvSpPr>
        <p:spPr>
          <a:xfrm>
            <a:off x="2403475" y="7019925"/>
            <a:ext cx="1230313" cy="387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404F5-5445-4E45-8DB3-805D189F62B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503238" y="1439863"/>
            <a:ext cx="4457700" cy="53165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113338" y="1439863"/>
            <a:ext cx="4459287" cy="53165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0"/>
          </p:nvPr>
        </p:nvSpPr>
        <p:spPr>
          <a:xfrm>
            <a:off x="503238" y="7019925"/>
            <a:ext cx="1835150" cy="387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idx="11"/>
          </p:nvPr>
        </p:nvSpPr>
        <p:spPr>
          <a:xfrm>
            <a:off x="2403475" y="7019925"/>
            <a:ext cx="1230313" cy="387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D1BF7-255F-4B8E-84B3-EC5C0971AE1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idx="10"/>
          </p:nvPr>
        </p:nvSpPr>
        <p:spPr>
          <a:xfrm>
            <a:off x="503238" y="7019925"/>
            <a:ext cx="1835150" cy="387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PL kurs SIH 2009 HT Ek</a:t>
            </a:r>
          </a:p>
        </p:txBody>
      </p:sp>
      <p:sp>
        <p:nvSpPr>
          <p:cNvPr id="8" name="Platshållare för sidfot 7"/>
          <p:cNvSpPr>
            <a:spLocks noGrp="1"/>
          </p:cNvSpPr>
          <p:nvPr>
            <p:ph type="ftr" idx="11"/>
          </p:nvPr>
        </p:nvSpPr>
        <p:spPr>
          <a:xfrm>
            <a:off x="2403475" y="7019925"/>
            <a:ext cx="1230313" cy="387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Avsn 1</a:t>
            </a: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66BA9-AE54-4B74-89BF-E6EA97E63E3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0"/>
          </p:nvPr>
        </p:nvSpPr>
        <p:spPr>
          <a:xfrm>
            <a:off x="503238" y="7019925"/>
            <a:ext cx="1835150" cy="387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idx="11"/>
          </p:nvPr>
        </p:nvSpPr>
        <p:spPr>
          <a:xfrm>
            <a:off x="2403475" y="7019925"/>
            <a:ext cx="1230313" cy="387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8AB93-9691-4B0E-94F0-0655A22DAE3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idx="10"/>
          </p:nvPr>
        </p:nvSpPr>
        <p:spPr>
          <a:xfrm>
            <a:off x="503238" y="7019925"/>
            <a:ext cx="1835150" cy="387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idx="11"/>
          </p:nvPr>
        </p:nvSpPr>
        <p:spPr>
          <a:xfrm>
            <a:off x="2403475" y="7019925"/>
            <a:ext cx="1230313" cy="387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8B7D7-54AB-4CC0-8A21-42AEE8BCCBC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0"/>
          </p:nvPr>
        </p:nvSpPr>
        <p:spPr>
          <a:xfrm>
            <a:off x="503238" y="7019925"/>
            <a:ext cx="1835150" cy="387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idx="11"/>
          </p:nvPr>
        </p:nvSpPr>
        <p:spPr>
          <a:xfrm>
            <a:off x="2403475" y="7019925"/>
            <a:ext cx="1230313" cy="387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8E8C9-67B3-4508-A396-4C1B1E2E7A0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0"/>
          </p:nvPr>
        </p:nvSpPr>
        <p:spPr>
          <a:xfrm>
            <a:off x="503238" y="7019925"/>
            <a:ext cx="1835150" cy="387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idx="11"/>
          </p:nvPr>
        </p:nvSpPr>
        <p:spPr>
          <a:xfrm>
            <a:off x="2403475" y="7019925"/>
            <a:ext cx="1230313" cy="387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9F60B-E00E-4AFF-968F-49B8EA2BD85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8494712" cy="777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Klicka för att redigera rubriktextens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439863"/>
            <a:ext cx="9069387" cy="531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1168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Klicka för att redigera dispositionstextens format</a:t>
            </a:r>
          </a:p>
          <a:p>
            <a:pPr lvl="1"/>
            <a:r>
              <a:rPr lang="en-GB"/>
              <a:t>Andra dispositionsnivån</a:t>
            </a:r>
          </a:p>
          <a:p>
            <a:pPr lvl="2"/>
            <a:r>
              <a:rPr lang="en-GB"/>
              <a:t>Tredje dispositionsnivån</a:t>
            </a:r>
          </a:p>
          <a:p>
            <a:pPr lvl="3"/>
            <a:r>
              <a:rPr lang="en-GB"/>
              <a:t>Fjärde dispositionsnivån</a:t>
            </a:r>
          </a:p>
          <a:p>
            <a:pPr lvl="4"/>
            <a:r>
              <a:rPr lang="en-GB"/>
              <a:t>Femte dispositionsnivån</a:t>
            </a:r>
          </a:p>
          <a:p>
            <a:pPr lvl="4"/>
            <a:r>
              <a:rPr lang="en-GB"/>
              <a:t>Sjätte dispositionsnivån</a:t>
            </a:r>
          </a:p>
          <a:p>
            <a:pPr lvl="4"/>
            <a:r>
              <a:rPr lang="en-GB"/>
              <a:t>Sjunde dispositionsnivån</a:t>
            </a:r>
          </a:p>
          <a:p>
            <a:pPr lvl="4"/>
            <a:r>
              <a:rPr lang="en-GB"/>
              <a:t>Åttonde dispositionsnivån</a:t>
            </a:r>
          </a:p>
          <a:p>
            <a:pPr lvl="4"/>
            <a:r>
              <a:rPr lang="en-GB"/>
              <a:t>Nionde dispositionsnivån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2403475" y="7064895"/>
            <a:ext cx="1230313" cy="387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Lucida Sans Unicode" charset="0"/>
              </a:defRPr>
            </a:lvl1pPr>
          </a:lstStyle>
          <a:p>
            <a:pPr>
              <a:defRPr/>
            </a:pPr>
            <a:r>
              <a:rPr lang="sv-SE" dirty="0"/>
              <a:t>Offentliga</a:t>
            </a:r>
          </a:p>
          <a:p>
            <a:pPr>
              <a:defRPr/>
            </a:pPr>
            <a:r>
              <a:rPr lang="sv-SE" dirty="0"/>
              <a:t>Inköp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3765550" y="7019925"/>
            <a:ext cx="1633538" cy="358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Lucida Sans Unicode" charset="0"/>
              </a:defRPr>
            </a:lvl1pPr>
          </a:lstStyle>
          <a:p>
            <a:pPr>
              <a:defRPr/>
            </a:pPr>
            <a:fld id="{B0788CE3-AE26-41D9-8169-7194CA38F52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539750" y="1079500"/>
            <a:ext cx="8999538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sv-SE">
              <a:latin typeface="Arial" charset="0"/>
              <a:cs typeface="Lucida Sans Unicode" charset="0"/>
            </a:endParaRP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539750" y="6804025"/>
            <a:ext cx="8999538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sv-SE">
              <a:latin typeface="Arial" charset="0"/>
              <a:cs typeface="Lucida Sans Unicode" charset="0"/>
            </a:endParaRP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6768504" y="7089724"/>
            <a:ext cx="2915246" cy="290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57347" rIns="90000" bIns="45000"/>
          <a:lstStyle/>
          <a:p>
            <a:pPr algn="r"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sv-SE" sz="1400" dirty="0">
                <a:solidFill>
                  <a:srgbClr val="000000"/>
                </a:solidFill>
                <a:latin typeface="Arial" charset="0"/>
                <a:cs typeface="Arial" charset="0"/>
              </a:rPr>
              <a:t>Anders Forsberg 2023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</p:sldLayoutIdLst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000000"/>
          </a:solidFill>
          <a:latin typeface="Arial" charset="0"/>
          <a:cs typeface="Lucida Sans Unicode" charset="0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000000"/>
          </a:solidFill>
          <a:latin typeface="Arial" charset="0"/>
          <a:cs typeface="Lucida Sans Unicode" charset="0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000000"/>
          </a:solidFill>
          <a:latin typeface="Arial" charset="0"/>
          <a:cs typeface="Lucida Sans Unicode" charset="0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000000"/>
          </a:solidFill>
          <a:latin typeface="Arial" charset="0"/>
          <a:cs typeface="Lucida Sans Unicode" charset="0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0000"/>
          </a:solidFill>
          <a:latin typeface="Arial" charset="0"/>
          <a:cs typeface="Lucida Sans Unicode" charset="0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0000"/>
          </a:solidFill>
          <a:latin typeface="Arial" charset="0"/>
          <a:cs typeface="Lucida Sans Unicode" charset="0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0000"/>
          </a:solidFill>
          <a:latin typeface="Arial" charset="0"/>
          <a:cs typeface="Lucida Sans Unicode" charset="0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0000"/>
          </a:solidFill>
          <a:latin typeface="Arial" charset="0"/>
          <a:cs typeface="Lucida Sans Unicode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 sz="22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16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timbro.se/valfard/den-forskrackliga-succen-historien-om-akutsjukhuset-st-goran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s.se/om-oss/press2/#/pressreleases/goeran-oernung-ny-verksamhetschef-foer-akutsjukvaarden-paa-danderyds-sjukhus-3216979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imbro.se/valfard/den-forskrackliga-succen-historien-om-akutsjukhuset-st-goran/" TargetMode="External"/><Relationship Id="rId5" Type="http://schemas.openxmlformats.org/officeDocument/2006/relationships/hyperlink" Target="https://www.svt.se/nyheter/lokalt/stockholm/har-ar-sjukhusen-i-stockholm-dar-vantetiden-ar-langst" TargetMode="External"/><Relationship Id="rId4" Type="http://schemas.openxmlformats.org/officeDocument/2006/relationships/hyperlink" Target="https://www.locum.se/husen/st-gorans-sjukhus/hander-i-huset/nyheter/Arkiv/st-gorans-sjukhus-nya-akutmottagning-ar-invigd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Platshållare för sidfot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sv-SE" dirty="0">
                <a:latin typeface="Times New Roman" pitchFamily="18" charset="0"/>
                <a:cs typeface="Lucida Sans Unicode" pitchFamily="34" charset="0"/>
              </a:rPr>
              <a:t>Offentliga Inköp</a:t>
            </a:r>
          </a:p>
        </p:txBody>
      </p:sp>
      <p:sp>
        <p:nvSpPr>
          <p:cNvPr id="14340" name="Platshållare för bildnumm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14C0E031-EB47-43B5-BB8D-22A48DB6642B}" type="slidenum">
              <a:rPr lang="sv-SE" smtClean="0">
                <a:latin typeface="Times New Roman" pitchFamily="18" charset="0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1</a:t>
            </a:fld>
            <a:endParaRPr lang="sv-SE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subTitle"/>
          </p:nvPr>
        </p:nvSpPr>
        <p:spPr>
          <a:xfrm>
            <a:off x="503238" y="2195661"/>
            <a:ext cx="9070975" cy="4490889"/>
          </a:xfrm>
        </p:spPr>
        <p:txBody>
          <a:bodyPr tIns="28224"/>
          <a:lstStyle/>
          <a:p>
            <a:pPr algn="ctr" eaLnBrk="1"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sv-SE" sz="3200" dirty="0"/>
              <a:t> Hur vi kan</a:t>
            </a:r>
          </a:p>
          <a:p>
            <a:pPr algn="ctr" eaLnBrk="1"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sv-SE" sz="3200" dirty="0"/>
              <a:t>spara 100 miljarder i offentlig sektor</a:t>
            </a:r>
          </a:p>
          <a:p>
            <a:pPr algn="ctr" eaLnBrk="1"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sv-SE" sz="3200" dirty="0"/>
          </a:p>
          <a:p>
            <a:pPr algn="ctr" eaLnBrk="1"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sv-SE" sz="3200" dirty="0"/>
          </a:p>
          <a:p>
            <a:pPr algn="ctr" eaLnBrk="1"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sv-SE" sz="3200" dirty="0"/>
          </a:p>
          <a:p>
            <a:pPr algn="ctr" eaLnBrk="1"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sv-SE" sz="2000" dirty="0"/>
              <a:t>Anders Forsberg 23-11-28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quarter" idx="10"/>
          </p:nvPr>
        </p:nvSpPr>
        <p:spPr>
          <a:xfrm>
            <a:off x="533660" y="6990365"/>
            <a:ext cx="1835150" cy="387350"/>
          </a:xfrm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sv-SE" dirty="0">
                <a:latin typeface="Times New Roman" pitchFamily="18" charset="0"/>
                <a:cs typeface="Lucida Sans Unicode" pitchFamily="34" charset="0"/>
              </a:rPr>
              <a:t>Skattenytta 23-11-28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Platshållare för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sv-SE" dirty="0">
                <a:latin typeface="Times New Roman" pitchFamily="18" charset="0"/>
                <a:cs typeface="Lucida Sans Unicode" pitchFamily="34" charset="0"/>
              </a:rPr>
              <a:t>Skattenytta 23-11-28</a:t>
            </a:r>
          </a:p>
        </p:txBody>
      </p:sp>
      <p:sp>
        <p:nvSpPr>
          <p:cNvPr id="23555" name="Platshållare för sidfot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sv-SE" dirty="0">
                <a:latin typeface="Times New Roman" pitchFamily="18" charset="0"/>
                <a:cs typeface="Lucida Sans Unicode" pitchFamily="34" charset="0"/>
              </a:rPr>
              <a:t>Offentliga Inköp</a:t>
            </a:r>
          </a:p>
        </p:txBody>
      </p:sp>
      <p:sp>
        <p:nvSpPr>
          <p:cNvPr id="23556" name="Platshållare för bild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DCD7F5B4-EC7B-48D6-BE05-924BE83E9486}" type="slidenum">
              <a:rPr lang="sv-SE" smtClean="0">
                <a:latin typeface="Times New Roman" pitchFamily="18" charset="0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10</a:t>
            </a:fld>
            <a:endParaRPr lang="sv-SE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23557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8496300" cy="779463"/>
          </a:xfrm>
        </p:spPr>
        <p:txBody>
          <a:bodyPr tIns="31752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sv-SE" sz="3600" dirty="0"/>
              <a:t>Offentliga inköp</a:t>
            </a:r>
            <a:endParaRPr lang="sv-SE" sz="1800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A4010BD8-8A82-D087-D78A-8E41F61DC4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1259557"/>
            <a:ext cx="9070975" cy="519272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1168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itchFamily="18" charset="0"/>
              <a:defRPr sz="2200">
                <a:solidFill>
                  <a:srgbClr val="000000"/>
                </a:solidFill>
                <a:latin typeface="+mn-lt"/>
                <a:cs typeface="+mn-cs"/>
              </a:defRPr>
            </a:lvl2pPr>
            <a:lvl3pPr marL="11430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3pPr>
            <a:lvl4pPr marL="16002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+mn-lt"/>
                <a:cs typeface="+mn-cs"/>
              </a:defRPr>
            </a:lvl4pPr>
            <a:lvl5pPr marL="20574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1600">
                <a:solidFill>
                  <a:srgbClr val="000000"/>
                </a:solidFill>
                <a:latin typeface="+mn-lt"/>
                <a:cs typeface="+mn-cs"/>
              </a:defRPr>
            </a:lvl5pPr>
            <a:lvl6pPr marL="25146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cs typeface="+mn-cs"/>
              </a:defRPr>
            </a:lvl6pPr>
            <a:lvl7pPr marL="29718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cs typeface="+mn-cs"/>
              </a:defRPr>
            </a:lvl7pPr>
            <a:lvl8pPr marL="3429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cs typeface="+mn-cs"/>
              </a:defRPr>
            </a:lvl8pPr>
            <a:lvl9pPr marL="3886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 marL="431800" indent="-323850" eaLnBrk="1">
              <a:spcBef>
                <a:spcPts val="2400"/>
              </a:spcBef>
              <a:spcAft>
                <a:spcPts val="600"/>
              </a:spcAft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v-SE" kern="0" dirty="0"/>
              <a:t>Stora volymer upphandlas, år 2019 för ca 900 miljarder</a:t>
            </a:r>
          </a:p>
          <a:p>
            <a:pPr marL="431800" indent="-323850" eaLnBrk="1">
              <a:spcBef>
                <a:spcPts val="2400"/>
              </a:spcBef>
              <a:spcAft>
                <a:spcPts val="0"/>
              </a:spcAft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v-SE" kern="0" dirty="0"/>
              <a:t>Men fortfarande finns stora möjligheter kvar till ytterligare effektivisering</a:t>
            </a:r>
          </a:p>
          <a:p>
            <a:pPr marL="831850" lvl="1" indent="-323850" eaLnBrk="1">
              <a:spcBef>
                <a:spcPts val="600"/>
              </a:spcBef>
              <a:spcAft>
                <a:spcPts val="600"/>
              </a:spcAft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v-SE" sz="1800" kern="0" dirty="0"/>
              <a:t>Fokus på kärnverksamhet</a:t>
            </a:r>
          </a:p>
          <a:p>
            <a:pPr marL="831850" lvl="1" indent="-323850" eaLnBrk="1">
              <a:spcBef>
                <a:spcPts val="0"/>
              </a:spcBef>
              <a:spcAft>
                <a:spcPts val="600"/>
              </a:spcAft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v-SE" sz="1800" kern="0" dirty="0"/>
              <a:t>Upphandla övrigt</a:t>
            </a:r>
          </a:p>
          <a:p>
            <a:pPr marL="831850" lvl="1" indent="-323850" eaLnBrk="1">
              <a:spcBef>
                <a:spcPts val="0"/>
              </a:spcBef>
              <a:spcAft>
                <a:spcPts val="600"/>
              </a:spcAft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v-SE" sz="1800" b="1" kern="0" dirty="0"/>
              <a:t>Dvs samma resa som för privata sektorn</a:t>
            </a:r>
          </a:p>
        </p:txBody>
      </p:sp>
      <p:pic>
        <p:nvPicPr>
          <p:cNvPr id="6" name="Picture 12" descr="C:\Users\asfog\AppData\Local\Microsoft\Windows\Temporary Internet Files\Content.IE5\3MBQ90GK\_velg_og_begrunn_1b_b.hovedspalte[1].jpg">
            <a:extLst>
              <a:ext uri="{FF2B5EF4-FFF2-40B4-BE49-F238E27FC236}">
                <a16:creationId xmlns:a16="http://schemas.microsoft.com/office/drawing/2014/main" id="{5FD40FEB-A688-0EA4-2FD2-81A193256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112" y="3871931"/>
            <a:ext cx="3096344" cy="1605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12270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Platshållare för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sv-SE" dirty="0">
                <a:latin typeface="Times New Roman" pitchFamily="18" charset="0"/>
                <a:cs typeface="Lucida Sans Unicode" pitchFamily="34" charset="0"/>
              </a:rPr>
              <a:t>Skattenytta 23-11-28</a:t>
            </a:r>
          </a:p>
        </p:txBody>
      </p:sp>
      <p:sp>
        <p:nvSpPr>
          <p:cNvPr id="23555" name="Platshållare för sidfot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sv-SE" dirty="0">
                <a:latin typeface="Times New Roman" pitchFamily="18" charset="0"/>
                <a:cs typeface="Lucida Sans Unicode" pitchFamily="34" charset="0"/>
              </a:rPr>
              <a:t>Offentliga Inköp</a:t>
            </a:r>
          </a:p>
        </p:txBody>
      </p:sp>
      <p:sp>
        <p:nvSpPr>
          <p:cNvPr id="23556" name="Platshållare för bild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DCD7F5B4-EC7B-48D6-BE05-924BE83E9486}" type="slidenum">
              <a:rPr lang="sv-SE" smtClean="0">
                <a:latin typeface="Times New Roman" pitchFamily="18" charset="0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11</a:t>
            </a:fld>
            <a:endParaRPr lang="sv-SE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23557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8785546" cy="779463"/>
          </a:xfrm>
        </p:spPr>
        <p:txBody>
          <a:bodyPr tIns="31752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sv-SE" sz="2800" dirty="0"/>
              <a:t>Effektiviteten eftersatt i offentliga sektorn</a:t>
            </a:r>
            <a:endParaRPr lang="sv-SE" sz="1400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FCCB1244-5CBA-59DC-09AE-189F676C90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9" y="1331565"/>
            <a:ext cx="9037668" cy="512072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1168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itchFamily="18" charset="0"/>
              <a:defRPr sz="2200">
                <a:solidFill>
                  <a:srgbClr val="000000"/>
                </a:solidFill>
                <a:latin typeface="+mn-lt"/>
                <a:cs typeface="+mn-cs"/>
              </a:defRPr>
            </a:lvl2pPr>
            <a:lvl3pPr marL="11430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3pPr>
            <a:lvl4pPr marL="16002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+mn-lt"/>
                <a:cs typeface="+mn-cs"/>
              </a:defRPr>
            </a:lvl4pPr>
            <a:lvl5pPr marL="20574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1600">
                <a:solidFill>
                  <a:srgbClr val="000000"/>
                </a:solidFill>
                <a:latin typeface="+mn-lt"/>
                <a:cs typeface="+mn-cs"/>
              </a:defRPr>
            </a:lvl5pPr>
            <a:lvl6pPr marL="25146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cs typeface="+mn-cs"/>
              </a:defRPr>
            </a:lvl6pPr>
            <a:lvl7pPr marL="29718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cs typeface="+mn-cs"/>
              </a:defRPr>
            </a:lvl7pPr>
            <a:lvl8pPr marL="3429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cs typeface="+mn-cs"/>
              </a:defRPr>
            </a:lvl8pPr>
            <a:lvl9pPr marL="3886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 marL="431800" indent="-323850" eaLnBrk="1">
              <a:spcBef>
                <a:spcPts val="2400"/>
              </a:spcBef>
              <a:spcAft>
                <a:spcPts val="600"/>
              </a:spcAft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v-SE" kern="0" dirty="0"/>
              <a:t>Monopol</a:t>
            </a:r>
          </a:p>
          <a:p>
            <a:pPr marL="831850" lvl="1" indent="-323850" eaLnBrk="1">
              <a:spcBef>
                <a:spcPts val="0"/>
              </a:spcBef>
              <a:spcAft>
                <a:spcPts val="600"/>
              </a:spcAft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v-SE" sz="2000" kern="0" dirty="0"/>
              <a:t>Det finns inte i monopolverksamheters gener att dra ner på kostnaderna</a:t>
            </a:r>
          </a:p>
          <a:p>
            <a:pPr marL="831850" lvl="1" indent="-323850" eaLnBrk="1">
              <a:spcBef>
                <a:spcPts val="600"/>
              </a:spcBef>
              <a:spcAft>
                <a:spcPts val="600"/>
              </a:spcAft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v-SE" sz="2000" kern="0" dirty="0"/>
              <a:t>Vare sig offentligt eller privat</a:t>
            </a:r>
          </a:p>
          <a:p>
            <a:pPr marL="431800" indent="-323850" eaLnBrk="1">
              <a:spcBef>
                <a:spcPts val="3000"/>
              </a:spcBef>
              <a:spcAft>
                <a:spcPts val="600"/>
              </a:spcAft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v-SE" kern="0" dirty="0"/>
              <a:t>Planekonomi</a:t>
            </a:r>
          </a:p>
          <a:p>
            <a:pPr marL="831850" lvl="1" indent="-323850" eaLnBrk="1">
              <a:spcBef>
                <a:spcPts val="0"/>
              </a:spcBef>
              <a:spcAft>
                <a:spcPts val="600"/>
              </a:spcAft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v-SE" sz="2000" kern="0" dirty="0"/>
              <a:t>Man pratar om effektiviseringar men har inga incitament</a:t>
            </a:r>
          </a:p>
          <a:p>
            <a:pPr marL="831850" lvl="1" indent="-323850" eaLnBrk="1">
              <a:spcBef>
                <a:spcPts val="600"/>
              </a:spcBef>
              <a:spcAft>
                <a:spcPts val="600"/>
              </a:spcAft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v-SE" sz="2000" kern="0" dirty="0"/>
              <a:t>Om en verksamhet klarar sig under budget, belönas inte verksamheten eller personalen – istället minskas ”nästa års budget”</a:t>
            </a:r>
          </a:p>
        </p:txBody>
      </p:sp>
    </p:spTree>
    <p:extLst>
      <p:ext uri="{BB962C8B-B14F-4D97-AF65-F5344CB8AC3E}">
        <p14:creationId xmlns:p14="http://schemas.microsoft.com/office/powerpoint/2010/main" val="4343946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Platshållare för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sv-SE" dirty="0">
                <a:latin typeface="Times New Roman" pitchFamily="18" charset="0"/>
                <a:cs typeface="Lucida Sans Unicode" pitchFamily="34" charset="0"/>
              </a:rPr>
              <a:t>Skattenytta 23-11-28</a:t>
            </a:r>
          </a:p>
        </p:txBody>
      </p:sp>
      <p:sp>
        <p:nvSpPr>
          <p:cNvPr id="23555" name="Platshållare för sidfot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sv-SE" dirty="0">
                <a:latin typeface="Times New Roman" pitchFamily="18" charset="0"/>
                <a:cs typeface="Lucida Sans Unicode" pitchFamily="34" charset="0"/>
              </a:rPr>
              <a:t>Offentliga Inköp</a:t>
            </a:r>
          </a:p>
        </p:txBody>
      </p:sp>
      <p:sp>
        <p:nvSpPr>
          <p:cNvPr id="23556" name="Platshållare för bild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DCD7F5B4-EC7B-48D6-BE05-924BE83E9486}" type="slidenum">
              <a:rPr lang="sv-SE" smtClean="0">
                <a:latin typeface="Times New Roman" pitchFamily="18" charset="0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12</a:t>
            </a:fld>
            <a:endParaRPr lang="sv-SE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23557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7" y="301625"/>
            <a:ext cx="8785547" cy="779463"/>
          </a:xfrm>
        </p:spPr>
        <p:txBody>
          <a:bodyPr tIns="31752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sv-SE" sz="3200" dirty="0"/>
              <a:t>Misstänksamhet mot privata företag</a:t>
            </a:r>
            <a:endParaRPr lang="sv-SE" sz="1600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DD3FDC3-1BCF-EB04-B5D7-49E626679C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1259557"/>
            <a:ext cx="9070975" cy="519272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1168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itchFamily="18" charset="0"/>
              <a:defRPr sz="2200">
                <a:solidFill>
                  <a:srgbClr val="000000"/>
                </a:solidFill>
                <a:latin typeface="+mn-lt"/>
                <a:cs typeface="+mn-cs"/>
              </a:defRPr>
            </a:lvl2pPr>
            <a:lvl3pPr marL="11430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3pPr>
            <a:lvl4pPr marL="16002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+mn-lt"/>
                <a:cs typeface="+mn-cs"/>
              </a:defRPr>
            </a:lvl4pPr>
            <a:lvl5pPr marL="20574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1600">
                <a:solidFill>
                  <a:srgbClr val="000000"/>
                </a:solidFill>
                <a:latin typeface="+mn-lt"/>
                <a:cs typeface="+mn-cs"/>
              </a:defRPr>
            </a:lvl5pPr>
            <a:lvl6pPr marL="25146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cs typeface="+mn-cs"/>
              </a:defRPr>
            </a:lvl6pPr>
            <a:lvl7pPr marL="29718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cs typeface="+mn-cs"/>
              </a:defRPr>
            </a:lvl7pPr>
            <a:lvl8pPr marL="3429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cs typeface="+mn-cs"/>
              </a:defRPr>
            </a:lvl8pPr>
            <a:lvl9pPr marL="3886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 marL="431800" indent="-323850" eaLnBrk="1">
              <a:spcBef>
                <a:spcPts val="2400"/>
              </a:spcBef>
              <a:spcAft>
                <a:spcPts val="0"/>
              </a:spcAft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v-SE" kern="0" dirty="0"/>
              <a:t>Upphandling är ibland politiskt kontroversiellt, särskilt när det gäller vård/omsorg/skola</a:t>
            </a:r>
          </a:p>
          <a:p>
            <a:pPr marL="850900" lvl="1" indent="-342900" eaLnBrk="1">
              <a:spcBef>
                <a:spcPts val="600"/>
              </a:spcBef>
              <a:spcAft>
                <a:spcPts val="600"/>
              </a:spcAft>
              <a:buSzPct val="45000"/>
              <a:buFont typeface="Wingdings" panose="05000000000000000000" pitchFamily="2" charset="2"/>
              <a:buChar char="Ø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v-SE" sz="2000" kern="0" dirty="0"/>
              <a:t>Leverantörerna tjänar ju pengar!    – ”Vinst är stöld!”</a:t>
            </a:r>
          </a:p>
          <a:p>
            <a:pPr marL="850900" lvl="1" indent="-342900" eaLnBrk="1">
              <a:spcBef>
                <a:spcPts val="0"/>
              </a:spcBef>
              <a:spcAft>
                <a:spcPts val="600"/>
              </a:spcAft>
              <a:buSzPct val="45000"/>
              <a:buFont typeface="Wingdings" panose="05000000000000000000" pitchFamily="2" charset="2"/>
              <a:buChar char="Ø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v-SE" sz="2000" kern="0" dirty="0"/>
              <a:t>Förlorar alltså det offentliga?</a:t>
            </a:r>
          </a:p>
          <a:p>
            <a:pPr marL="850900" lvl="1" indent="-342900" eaLnBrk="1">
              <a:spcBef>
                <a:spcPts val="0"/>
              </a:spcBef>
              <a:spcAft>
                <a:spcPts val="600"/>
              </a:spcAft>
              <a:buSzPct val="45000"/>
              <a:buFont typeface="Wingdings" panose="05000000000000000000" pitchFamily="2" charset="2"/>
              <a:buChar char="Ø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v-SE" sz="2000" kern="0" dirty="0"/>
              <a:t>Men… om så vore fallet skulle inget privat företag heller upphandla tjänster utan göra allt själva, eller hur!</a:t>
            </a:r>
          </a:p>
          <a:p>
            <a:pPr marL="431800" lvl="1" indent="-323850" eaLnBrk="1">
              <a:spcBef>
                <a:spcPts val="2400"/>
              </a:spcBef>
              <a:spcAft>
                <a:spcPts val="0"/>
              </a:spcAft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sv-SE" sz="2400" kern="0" dirty="0"/>
          </a:p>
          <a:p>
            <a:pPr marL="431800" lvl="1" indent="-323850" eaLnBrk="1">
              <a:spcBef>
                <a:spcPts val="2400"/>
              </a:spcBef>
              <a:spcAft>
                <a:spcPts val="0"/>
              </a:spcAft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v-SE" sz="2400" kern="0" dirty="0"/>
              <a:t>Om leverantörsvinst vore ”förlorade pengar” för offentliga verksamheter, så borde man ju ta bort pris som urvalskriterium i offentlig upphandling</a:t>
            </a:r>
          </a:p>
          <a:p>
            <a:pPr marL="831850" lvl="2" indent="-323850" eaLnBrk="1">
              <a:spcBef>
                <a:spcPts val="600"/>
              </a:spcBef>
              <a:spcAft>
                <a:spcPts val="600"/>
              </a:spcAft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v-SE" kern="0" dirty="0"/>
              <a:t>och istället helst handla av de företag som går med förlust!</a:t>
            </a:r>
          </a:p>
          <a:p>
            <a:pPr marL="431800" indent="-323850" eaLnBrk="1">
              <a:spcBef>
                <a:spcPts val="0"/>
              </a:spcBef>
              <a:spcAft>
                <a:spcPts val="600"/>
              </a:spcAft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sv-SE" sz="2200" kern="0" dirty="0"/>
          </a:p>
        </p:txBody>
      </p:sp>
      <p:pic>
        <p:nvPicPr>
          <p:cNvPr id="2" name="Picture 35" descr="C:\Program Files (x86)\Microsoft Office\MEDIA\CAGCAT10\j0286034.wmf">
            <a:extLst>
              <a:ext uri="{FF2B5EF4-FFF2-40B4-BE49-F238E27FC236}">
                <a16:creationId xmlns:a16="http://schemas.microsoft.com/office/drawing/2014/main" id="{3543BC15-E511-DB6E-ECFD-664BFC4D7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656" y="5292005"/>
            <a:ext cx="918972" cy="885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17803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Platshållare för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sv-SE" dirty="0">
                <a:latin typeface="Times New Roman" pitchFamily="18" charset="0"/>
                <a:cs typeface="Lucida Sans Unicode" pitchFamily="34" charset="0"/>
              </a:rPr>
              <a:t>Skattenytta 23-11-28</a:t>
            </a:r>
          </a:p>
        </p:txBody>
      </p:sp>
      <p:sp>
        <p:nvSpPr>
          <p:cNvPr id="23555" name="Platshållare för sidfot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sv-SE" dirty="0">
                <a:latin typeface="Times New Roman" pitchFamily="18" charset="0"/>
                <a:cs typeface="Lucida Sans Unicode" pitchFamily="34" charset="0"/>
              </a:rPr>
              <a:t>Offentliga Inköp</a:t>
            </a:r>
          </a:p>
        </p:txBody>
      </p:sp>
      <p:sp>
        <p:nvSpPr>
          <p:cNvPr id="23556" name="Platshållare för bild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DCD7F5B4-EC7B-48D6-BE05-924BE83E9486}" type="slidenum">
              <a:rPr lang="sv-SE" smtClean="0">
                <a:latin typeface="Times New Roman" pitchFamily="18" charset="0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13</a:t>
            </a:fld>
            <a:endParaRPr lang="sv-SE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23557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7" y="301625"/>
            <a:ext cx="8785547" cy="779463"/>
          </a:xfrm>
        </p:spPr>
        <p:txBody>
          <a:bodyPr tIns="31752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sv-SE" sz="3200" dirty="0"/>
              <a:t>Varför är leverantörer billigare än internt</a:t>
            </a:r>
            <a:endParaRPr lang="sv-SE" sz="1600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08060703-E8F6-F7BD-7FCD-CF759E758D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1259558"/>
            <a:ext cx="9070975" cy="424847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1168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itchFamily="18" charset="0"/>
              <a:defRPr sz="2200">
                <a:solidFill>
                  <a:srgbClr val="000000"/>
                </a:solidFill>
                <a:latin typeface="+mn-lt"/>
                <a:cs typeface="+mn-cs"/>
              </a:defRPr>
            </a:lvl2pPr>
            <a:lvl3pPr marL="11430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3pPr>
            <a:lvl4pPr marL="16002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+mn-lt"/>
                <a:cs typeface="+mn-cs"/>
              </a:defRPr>
            </a:lvl4pPr>
            <a:lvl5pPr marL="20574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1600">
                <a:solidFill>
                  <a:srgbClr val="000000"/>
                </a:solidFill>
                <a:latin typeface="+mn-lt"/>
                <a:cs typeface="+mn-cs"/>
              </a:defRPr>
            </a:lvl5pPr>
            <a:lvl6pPr marL="25146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cs typeface="+mn-cs"/>
              </a:defRPr>
            </a:lvl6pPr>
            <a:lvl7pPr marL="29718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cs typeface="+mn-cs"/>
              </a:defRPr>
            </a:lvl7pPr>
            <a:lvl8pPr marL="3429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cs typeface="+mn-cs"/>
              </a:defRPr>
            </a:lvl8pPr>
            <a:lvl9pPr marL="3886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 marL="107950" indent="0" eaLnBrk="1">
              <a:spcBef>
                <a:spcPts val="2400"/>
              </a:spcBef>
              <a:spcAft>
                <a:spcPts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v-SE" kern="0" dirty="0"/>
              <a:t>Leverantörerna konkurrerar i att utföra tjänster och kan leverera tjänster mycket billigare och ändå göra en förtjänst</a:t>
            </a:r>
          </a:p>
          <a:p>
            <a:pPr marL="908050" lvl="1" indent="-342900" eaLnBrk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v-SE" sz="2000" kern="0" dirty="0"/>
              <a:t>De är experter på sina tjänster, trimmas i ”ädel tävlan på marknaden”</a:t>
            </a:r>
          </a:p>
          <a:p>
            <a:pPr marL="908050" lvl="1" indent="-342900" eaLnBrk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v-SE" sz="2000" kern="0" dirty="0"/>
              <a:t>Jämfört med mediokra internt utförda tjänster</a:t>
            </a:r>
          </a:p>
        </p:txBody>
      </p:sp>
      <p:pic>
        <p:nvPicPr>
          <p:cNvPr id="3" name="Picture 2" descr="C:\Documents and Settings\Anders\Lokala inställningar\Temporary Internet Files\Content.IE5\DWY4JJ1G\MC900199081[1].wmf">
            <a:extLst>
              <a:ext uri="{FF2B5EF4-FFF2-40B4-BE49-F238E27FC236}">
                <a16:creationId xmlns:a16="http://schemas.microsoft.com/office/drawing/2014/main" id="{42B7A636-C272-81D7-E7DB-8B22C2FC8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04408" y="3059757"/>
            <a:ext cx="2088232" cy="2088232"/>
          </a:xfrm>
          <a:prstGeom prst="rect">
            <a:avLst/>
          </a:prstGeom>
          <a:noFill/>
        </p:spPr>
      </p:pic>
      <p:pic>
        <p:nvPicPr>
          <p:cNvPr id="5" name="Picture 3" descr="C:\Documents and Settings\Anders\Lokala inställningar\Temporary Internet Files\Content.IE5\DWY4JJ1G\MC900212963[1].wmf">
            <a:extLst>
              <a:ext uri="{FF2B5EF4-FFF2-40B4-BE49-F238E27FC236}">
                <a16:creationId xmlns:a16="http://schemas.microsoft.com/office/drawing/2014/main" id="{EB525F81-1D24-2363-CE27-CFC5492DA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9952" y="3203519"/>
            <a:ext cx="2448272" cy="1800454"/>
          </a:xfrm>
          <a:prstGeom prst="rect">
            <a:avLst/>
          </a:prstGeom>
          <a:noFill/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171F26AF-F4F9-EF5D-A232-00A3BC749975}"/>
              </a:ext>
            </a:extLst>
          </p:cNvPr>
          <p:cNvSpPr txBox="1"/>
          <p:nvPr/>
        </p:nvSpPr>
        <p:spPr>
          <a:xfrm>
            <a:off x="5688384" y="5044443"/>
            <a:ext cx="2592288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Snabb och fokuserad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80CB0F36-DD40-4780-18F3-F5751266967D}"/>
              </a:ext>
            </a:extLst>
          </p:cNvPr>
          <p:cNvSpPr txBox="1"/>
          <p:nvPr/>
        </p:nvSpPr>
        <p:spPr>
          <a:xfrm>
            <a:off x="2087984" y="5044444"/>
            <a:ext cx="2592288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Halvbra på allt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0ED2944-EEF8-DBB7-1EAD-D3E97EBEF0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751" y="5868069"/>
            <a:ext cx="9070975" cy="5760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1168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itchFamily="18" charset="0"/>
              <a:defRPr sz="2200">
                <a:solidFill>
                  <a:srgbClr val="000000"/>
                </a:solidFill>
                <a:latin typeface="+mn-lt"/>
                <a:cs typeface="+mn-cs"/>
              </a:defRPr>
            </a:lvl2pPr>
            <a:lvl3pPr marL="11430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3pPr>
            <a:lvl4pPr marL="16002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+mn-lt"/>
                <a:cs typeface="+mn-cs"/>
              </a:defRPr>
            </a:lvl4pPr>
            <a:lvl5pPr marL="20574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1600">
                <a:solidFill>
                  <a:srgbClr val="000000"/>
                </a:solidFill>
                <a:latin typeface="+mn-lt"/>
                <a:cs typeface="+mn-cs"/>
              </a:defRPr>
            </a:lvl5pPr>
            <a:lvl6pPr marL="25146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cs typeface="+mn-cs"/>
              </a:defRPr>
            </a:lvl6pPr>
            <a:lvl7pPr marL="29718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cs typeface="+mn-cs"/>
              </a:defRPr>
            </a:lvl7pPr>
            <a:lvl8pPr marL="3429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cs typeface="+mn-cs"/>
              </a:defRPr>
            </a:lvl8pPr>
            <a:lvl9pPr marL="3886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 marL="165100" indent="0" eaLnBrk="1">
              <a:spcBef>
                <a:spcPts val="600"/>
              </a:spcBef>
              <a:spcAft>
                <a:spcPts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v-SE" sz="2200" kern="0" dirty="0"/>
              <a:t>Vinst är inte stöld utan ett tecken på effektivitet!</a:t>
            </a:r>
          </a:p>
        </p:txBody>
      </p:sp>
    </p:spTree>
    <p:extLst>
      <p:ext uri="{BB962C8B-B14F-4D97-AF65-F5344CB8AC3E}">
        <p14:creationId xmlns:p14="http://schemas.microsoft.com/office/powerpoint/2010/main" val="12780157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Platshållare för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sv-SE" dirty="0">
                <a:latin typeface="Times New Roman" pitchFamily="18" charset="0"/>
                <a:cs typeface="Lucida Sans Unicode" pitchFamily="34" charset="0"/>
              </a:rPr>
              <a:t>Skattenytta 23-11-28</a:t>
            </a:r>
          </a:p>
        </p:txBody>
      </p:sp>
      <p:sp>
        <p:nvSpPr>
          <p:cNvPr id="23555" name="Platshållare för sidfot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sv-SE" dirty="0">
                <a:latin typeface="Times New Roman" pitchFamily="18" charset="0"/>
                <a:cs typeface="Lucida Sans Unicode" pitchFamily="34" charset="0"/>
              </a:rPr>
              <a:t>Offentliga Inköp</a:t>
            </a:r>
          </a:p>
        </p:txBody>
      </p:sp>
      <p:sp>
        <p:nvSpPr>
          <p:cNvPr id="23556" name="Platshållare för bild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DCD7F5B4-EC7B-48D6-BE05-924BE83E9486}" type="slidenum">
              <a:rPr lang="sv-SE" smtClean="0">
                <a:latin typeface="Times New Roman" pitchFamily="18" charset="0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14</a:t>
            </a:fld>
            <a:endParaRPr lang="sv-SE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77598F6-03A7-E440-899A-9765195411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1259557"/>
            <a:ext cx="9070975" cy="519272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1168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itchFamily="18" charset="0"/>
              <a:defRPr sz="2200">
                <a:solidFill>
                  <a:srgbClr val="000000"/>
                </a:solidFill>
                <a:latin typeface="+mn-lt"/>
                <a:cs typeface="+mn-cs"/>
              </a:defRPr>
            </a:lvl2pPr>
            <a:lvl3pPr marL="11430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3pPr>
            <a:lvl4pPr marL="16002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+mn-lt"/>
                <a:cs typeface="+mn-cs"/>
              </a:defRPr>
            </a:lvl4pPr>
            <a:lvl5pPr marL="20574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1600">
                <a:solidFill>
                  <a:srgbClr val="000000"/>
                </a:solidFill>
                <a:latin typeface="+mn-lt"/>
                <a:cs typeface="+mn-cs"/>
              </a:defRPr>
            </a:lvl5pPr>
            <a:lvl6pPr marL="25146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cs typeface="+mn-cs"/>
              </a:defRPr>
            </a:lvl6pPr>
            <a:lvl7pPr marL="29718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cs typeface="+mn-cs"/>
              </a:defRPr>
            </a:lvl7pPr>
            <a:lvl8pPr marL="3429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cs typeface="+mn-cs"/>
              </a:defRPr>
            </a:lvl8pPr>
            <a:lvl9pPr marL="3886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 marL="107950" indent="0" algn="ctr" eaLnBrk="1">
              <a:spcBef>
                <a:spcPts val="1800"/>
              </a:spcBef>
              <a:spcAft>
                <a:spcPts val="600"/>
              </a:spcAft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sv-SE" kern="0" dirty="0"/>
          </a:p>
          <a:p>
            <a:pPr marL="107950" indent="0" algn="ctr" eaLnBrk="1">
              <a:spcBef>
                <a:spcPts val="1800"/>
              </a:spcBef>
              <a:spcAft>
                <a:spcPts val="600"/>
              </a:spcAft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sv-SE" kern="0" dirty="0"/>
          </a:p>
          <a:p>
            <a:pPr marL="107950" indent="0" algn="ctr" eaLnBrk="1">
              <a:spcBef>
                <a:spcPts val="1800"/>
              </a:spcBef>
              <a:spcAft>
                <a:spcPts val="600"/>
              </a:spcAft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sv-SE" kern="0" dirty="0"/>
          </a:p>
          <a:p>
            <a:pPr marL="107950" indent="0" algn="ctr" eaLnBrk="1">
              <a:spcBef>
                <a:spcPts val="1800"/>
              </a:spcBef>
              <a:spcAft>
                <a:spcPts val="600"/>
              </a:spcAft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v-SE" kern="0" dirty="0"/>
              <a:t>Låt oss titta på möjligheter att effektivisera offentlig sektor…</a:t>
            </a:r>
            <a:endParaRPr lang="sv-SE" b="1" kern="0" dirty="0"/>
          </a:p>
        </p:txBody>
      </p:sp>
    </p:spTree>
    <p:extLst>
      <p:ext uri="{BB962C8B-B14F-4D97-AF65-F5344CB8AC3E}">
        <p14:creationId xmlns:p14="http://schemas.microsoft.com/office/powerpoint/2010/main" val="448968067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Platshållare för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sv-SE" dirty="0">
                <a:latin typeface="Times New Roman" pitchFamily="18" charset="0"/>
                <a:cs typeface="Lucida Sans Unicode" pitchFamily="34" charset="0"/>
              </a:rPr>
              <a:t>Skattenytta 23-11-28</a:t>
            </a:r>
          </a:p>
        </p:txBody>
      </p:sp>
      <p:sp>
        <p:nvSpPr>
          <p:cNvPr id="23555" name="Platshållare för sidfot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sv-SE" dirty="0">
                <a:latin typeface="Times New Roman" pitchFamily="18" charset="0"/>
                <a:cs typeface="Lucida Sans Unicode" pitchFamily="34" charset="0"/>
              </a:rPr>
              <a:t>Offentliga Inköp</a:t>
            </a:r>
          </a:p>
        </p:txBody>
      </p:sp>
      <p:sp>
        <p:nvSpPr>
          <p:cNvPr id="23556" name="Platshållare för bild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DCD7F5B4-EC7B-48D6-BE05-924BE83E9486}" type="slidenum">
              <a:rPr lang="sv-SE" smtClean="0">
                <a:latin typeface="Times New Roman" pitchFamily="18" charset="0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15</a:t>
            </a:fld>
            <a:endParaRPr lang="sv-SE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52573E1-EB3E-52EF-EDB0-B48337A45C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37668" cy="779463"/>
          </a:xfrm>
        </p:spPr>
        <p:txBody>
          <a:bodyPr tIns="31752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sv-SE" sz="3200" dirty="0"/>
              <a:t>Andel inköp i offentlig sektor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D4C355D-F470-81B8-735E-9AA5D2B868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931" y="1259557"/>
            <a:ext cx="9070975" cy="519272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1168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itchFamily="18" charset="0"/>
              <a:defRPr sz="2200">
                <a:solidFill>
                  <a:srgbClr val="000000"/>
                </a:solidFill>
                <a:latin typeface="+mn-lt"/>
                <a:cs typeface="+mn-cs"/>
              </a:defRPr>
            </a:lvl2pPr>
            <a:lvl3pPr marL="11430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3pPr>
            <a:lvl4pPr marL="16002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+mn-lt"/>
                <a:cs typeface="+mn-cs"/>
              </a:defRPr>
            </a:lvl4pPr>
            <a:lvl5pPr marL="20574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1600">
                <a:solidFill>
                  <a:srgbClr val="000000"/>
                </a:solidFill>
                <a:latin typeface="+mn-lt"/>
                <a:cs typeface="+mn-cs"/>
              </a:defRPr>
            </a:lvl5pPr>
            <a:lvl6pPr marL="25146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cs typeface="+mn-cs"/>
              </a:defRPr>
            </a:lvl6pPr>
            <a:lvl7pPr marL="29718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cs typeface="+mn-cs"/>
              </a:defRPr>
            </a:lvl7pPr>
            <a:lvl8pPr marL="3429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cs typeface="+mn-cs"/>
              </a:defRPr>
            </a:lvl8pPr>
            <a:lvl9pPr marL="3886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 marL="431800" indent="-323850" eaLnBrk="1">
              <a:spcBef>
                <a:spcPts val="1800"/>
              </a:spcBef>
              <a:spcAft>
                <a:spcPts val="600"/>
              </a:spcAft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v-SE" kern="0" dirty="0"/>
              <a:t>Offentlig verksamhet kostade år 2019 totalt 2544 miljarder kr</a:t>
            </a:r>
          </a:p>
          <a:p>
            <a:pPr marL="431800" indent="-323850" eaLnBrk="1">
              <a:spcBef>
                <a:spcPts val="1800"/>
              </a:spcBef>
              <a:spcAft>
                <a:spcPts val="600"/>
              </a:spcAft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v-SE" kern="0" dirty="0"/>
              <a:t>Totalt upphandlad volym 2019 totalt 884 miljarder kr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B96D8B72-195B-D220-2023-0ABE4360AA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0032" y="2518492"/>
            <a:ext cx="4515097" cy="411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178086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Platshållare för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sv-SE" dirty="0">
                <a:latin typeface="Times New Roman" pitchFamily="18" charset="0"/>
                <a:cs typeface="Lucida Sans Unicode" pitchFamily="34" charset="0"/>
              </a:rPr>
              <a:t>Skattenytta 23-11-28</a:t>
            </a:r>
          </a:p>
        </p:txBody>
      </p:sp>
      <p:sp>
        <p:nvSpPr>
          <p:cNvPr id="23555" name="Platshållare för sidfot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sv-SE" dirty="0">
                <a:latin typeface="Times New Roman" pitchFamily="18" charset="0"/>
                <a:cs typeface="Lucida Sans Unicode" pitchFamily="34" charset="0"/>
              </a:rPr>
              <a:t>Offentliga Inköp</a:t>
            </a:r>
          </a:p>
        </p:txBody>
      </p:sp>
      <p:sp>
        <p:nvSpPr>
          <p:cNvPr id="23556" name="Platshållare för bild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DCD7F5B4-EC7B-48D6-BE05-924BE83E9486}" type="slidenum">
              <a:rPr lang="sv-SE" smtClean="0">
                <a:latin typeface="Times New Roman" pitchFamily="18" charset="0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16</a:t>
            </a:fld>
            <a:endParaRPr lang="sv-SE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52573E1-EB3E-52EF-EDB0-B48337A45C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37668" cy="779463"/>
          </a:xfrm>
        </p:spPr>
        <p:txBody>
          <a:bodyPr tIns="31752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sv-SE" sz="3200" dirty="0"/>
              <a:t>Andel inköp i offentlig sektor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C544781-B808-EE90-DA98-1716F4E1BB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1331565"/>
            <a:ext cx="9070975" cy="512072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1168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itchFamily="18" charset="0"/>
              <a:defRPr sz="2200">
                <a:solidFill>
                  <a:srgbClr val="000000"/>
                </a:solidFill>
                <a:latin typeface="+mn-lt"/>
                <a:cs typeface="+mn-cs"/>
              </a:defRPr>
            </a:lvl2pPr>
            <a:lvl3pPr marL="11430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3pPr>
            <a:lvl4pPr marL="16002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+mn-lt"/>
                <a:cs typeface="+mn-cs"/>
              </a:defRPr>
            </a:lvl4pPr>
            <a:lvl5pPr marL="20574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1600">
                <a:solidFill>
                  <a:srgbClr val="000000"/>
                </a:solidFill>
                <a:latin typeface="+mn-lt"/>
                <a:cs typeface="+mn-cs"/>
              </a:defRPr>
            </a:lvl5pPr>
            <a:lvl6pPr marL="25146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cs typeface="+mn-cs"/>
              </a:defRPr>
            </a:lvl6pPr>
            <a:lvl7pPr marL="29718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cs typeface="+mn-cs"/>
              </a:defRPr>
            </a:lvl7pPr>
            <a:lvl8pPr marL="3429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cs typeface="+mn-cs"/>
              </a:defRPr>
            </a:lvl8pPr>
            <a:lvl9pPr marL="3886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 marL="431800" indent="-323850" eaLnBrk="1">
              <a:spcBef>
                <a:spcPts val="2400"/>
              </a:spcBef>
              <a:spcAft>
                <a:spcPts val="600"/>
              </a:spcAft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v-SE" kern="0" dirty="0"/>
              <a:t>Andelen inköp/total verksamhetskostnad</a:t>
            </a:r>
          </a:p>
          <a:p>
            <a:pPr marL="107950" indent="0" eaLnBrk="1">
              <a:spcBef>
                <a:spcPts val="2400"/>
              </a:spcBef>
              <a:spcAft>
                <a:spcPts val="600"/>
              </a:spcAft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v-SE" kern="0" dirty="0"/>
              <a:t>			= 884/2544 = </a:t>
            </a:r>
            <a:r>
              <a:rPr lang="sv-SE" b="1" kern="0" dirty="0"/>
              <a:t>35%</a:t>
            </a:r>
          </a:p>
          <a:p>
            <a:pPr marL="107950" indent="0" eaLnBrk="1">
              <a:spcBef>
                <a:spcPts val="2400"/>
              </a:spcBef>
              <a:spcAft>
                <a:spcPts val="600"/>
              </a:spcAft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sv-SE" b="1" kern="0" dirty="0"/>
          </a:p>
        </p:txBody>
      </p:sp>
    </p:spTree>
    <p:extLst>
      <p:ext uri="{BB962C8B-B14F-4D97-AF65-F5344CB8AC3E}">
        <p14:creationId xmlns:p14="http://schemas.microsoft.com/office/powerpoint/2010/main" val="919983701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Platshållare för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sv-SE" dirty="0">
                <a:latin typeface="Times New Roman" pitchFamily="18" charset="0"/>
                <a:cs typeface="Lucida Sans Unicode" pitchFamily="34" charset="0"/>
              </a:rPr>
              <a:t>Skattenytta 23-11-28</a:t>
            </a:r>
          </a:p>
        </p:txBody>
      </p:sp>
      <p:sp>
        <p:nvSpPr>
          <p:cNvPr id="23555" name="Platshållare för sidfot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sv-SE" dirty="0">
                <a:latin typeface="Times New Roman" pitchFamily="18" charset="0"/>
                <a:cs typeface="Lucida Sans Unicode" pitchFamily="34" charset="0"/>
              </a:rPr>
              <a:t>Offentliga Inköp</a:t>
            </a:r>
          </a:p>
        </p:txBody>
      </p:sp>
      <p:sp>
        <p:nvSpPr>
          <p:cNvPr id="23556" name="Platshållare för bild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DCD7F5B4-EC7B-48D6-BE05-924BE83E9486}" type="slidenum">
              <a:rPr lang="sv-SE" smtClean="0">
                <a:latin typeface="Times New Roman" pitchFamily="18" charset="0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17</a:t>
            </a:fld>
            <a:endParaRPr lang="sv-SE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52573E1-EB3E-52EF-EDB0-B48337A45C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37668" cy="779463"/>
          </a:xfrm>
        </p:spPr>
        <p:txBody>
          <a:bodyPr tIns="31752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sv-SE" sz="3200" dirty="0"/>
              <a:t>Andel inköp i olika verksamheter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BB694547-EC6A-4255-D573-499C9AD437A1}"/>
              </a:ext>
            </a:extLst>
          </p:cNvPr>
          <p:cNvSpPr/>
          <p:nvPr/>
        </p:nvSpPr>
        <p:spPr bwMode="auto">
          <a:xfrm>
            <a:off x="2302298" y="2771725"/>
            <a:ext cx="571504" cy="221457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sv-SE" sz="1800" b="0" i="0" u="none" strike="noStrike" cap="none" normalizeH="0" baseline="0">
              <a:ln>
                <a:noFill/>
              </a:ln>
              <a:effectLst/>
              <a:latin typeface="Arial" charset="0"/>
              <a:cs typeface="Lucida Sans Unicode" charset="0"/>
            </a:endParaRPr>
          </a:p>
        </p:txBody>
      </p:sp>
      <p:sp>
        <p:nvSpPr>
          <p:cNvPr id="35" name="Rektangel 34">
            <a:extLst>
              <a:ext uri="{FF2B5EF4-FFF2-40B4-BE49-F238E27FC236}">
                <a16:creationId xmlns:a16="http://schemas.microsoft.com/office/drawing/2014/main" id="{F2781E3A-4349-D9CB-3758-BBCA0A3C46B6}"/>
              </a:ext>
            </a:extLst>
          </p:cNvPr>
          <p:cNvSpPr/>
          <p:nvPr/>
        </p:nvSpPr>
        <p:spPr bwMode="auto">
          <a:xfrm>
            <a:off x="2302298" y="3190829"/>
            <a:ext cx="571504" cy="1795474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sv-SE" sz="1800" b="0" i="0" u="none" strike="noStrike" cap="none" normalizeH="0" baseline="0">
              <a:ln>
                <a:noFill/>
              </a:ln>
              <a:effectLst/>
              <a:latin typeface="Arial" charset="0"/>
              <a:cs typeface="Lucida Sans Unicode" charset="0"/>
            </a:endParaRPr>
          </a:p>
        </p:txBody>
      </p:sp>
      <p:sp>
        <p:nvSpPr>
          <p:cNvPr id="36" name="Rektangel 35">
            <a:extLst>
              <a:ext uri="{FF2B5EF4-FFF2-40B4-BE49-F238E27FC236}">
                <a16:creationId xmlns:a16="http://schemas.microsoft.com/office/drawing/2014/main" id="{4D89BDC3-2F1C-198E-5BA9-CDF82ADFE0F4}"/>
              </a:ext>
            </a:extLst>
          </p:cNvPr>
          <p:cNvSpPr/>
          <p:nvPr/>
        </p:nvSpPr>
        <p:spPr bwMode="auto">
          <a:xfrm>
            <a:off x="3302430" y="2771725"/>
            <a:ext cx="571504" cy="221457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sv-SE" sz="1800" b="0" i="0" u="none" strike="noStrike" cap="none" normalizeH="0" baseline="0">
              <a:ln>
                <a:noFill/>
              </a:ln>
              <a:effectLst/>
              <a:latin typeface="Arial" charset="0"/>
              <a:cs typeface="Lucida Sans Unicode" charset="0"/>
            </a:endParaRPr>
          </a:p>
        </p:txBody>
      </p:sp>
      <p:sp>
        <p:nvSpPr>
          <p:cNvPr id="37" name="Rektangel 36">
            <a:extLst>
              <a:ext uri="{FF2B5EF4-FFF2-40B4-BE49-F238E27FC236}">
                <a16:creationId xmlns:a16="http://schemas.microsoft.com/office/drawing/2014/main" id="{F27DB85F-3FBA-1F70-CBF3-BC09517BE237}"/>
              </a:ext>
            </a:extLst>
          </p:cNvPr>
          <p:cNvSpPr/>
          <p:nvPr/>
        </p:nvSpPr>
        <p:spPr bwMode="auto">
          <a:xfrm>
            <a:off x="3302430" y="3552927"/>
            <a:ext cx="571504" cy="1433376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sv-SE" sz="1800" b="0" i="0" u="none" strike="noStrike" cap="none" normalizeH="0" baseline="0">
              <a:ln>
                <a:noFill/>
              </a:ln>
              <a:effectLst/>
              <a:latin typeface="Arial" charset="0"/>
              <a:cs typeface="Lucida Sans Unicode" charset="0"/>
            </a:endParaRPr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id="{3DF283D7-F0C6-169B-192C-4ABCCA86A087}"/>
              </a:ext>
            </a:extLst>
          </p:cNvPr>
          <p:cNvSpPr/>
          <p:nvPr/>
        </p:nvSpPr>
        <p:spPr bwMode="auto">
          <a:xfrm>
            <a:off x="5302694" y="2771725"/>
            <a:ext cx="571504" cy="221457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sv-SE" sz="1800" b="0" i="0" u="none" strike="noStrike" cap="none" normalizeH="0" baseline="0">
              <a:ln>
                <a:noFill/>
              </a:ln>
              <a:effectLst/>
              <a:latin typeface="Arial" charset="0"/>
              <a:cs typeface="Lucida Sans Unicode" charset="0"/>
            </a:endParaRPr>
          </a:p>
        </p:txBody>
      </p:sp>
      <p:sp>
        <p:nvSpPr>
          <p:cNvPr id="41" name="Rektangel 40">
            <a:extLst>
              <a:ext uri="{FF2B5EF4-FFF2-40B4-BE49-F238E27FC236}">
                <a16:creationId xmlns:a16="http://schemas.microsoft.com/office/drawing/2014/main" id="{5D517AC4-0420-7F01-6158-12FBB3B96BD2}"/>
              </a:ext>
            </a:extLst>
          </p:cNvPr>
          <p:cNvSpPr/>
          <p:nvPr/>
        </p:nvSpPr>
        <p:spPr bwMode="auto">
          <a:xfrm>
            <a:off x="5302694" y="2985955"/>
            <a:ext cx="571504" cy="2000348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sv-SE" sz="1800" b="0" i="0" u="none" strike="noStrike" cap="none" normalizeH="0" baseline="0">
              <a:ln>
                <a:noFill/>
              </a:ln>
              <a:effectLst/>
              <a:latin typeface="Arial" charset="0"/>
              <a:cs typeface="Lucida Sans Unicode" charset="0"/>
            </a:endParaRPr>
          </a:p>
        </p:txBody>
      </p:sp>
      <p:sp>
        <p:nvSpPr>
          <p:cNvPr id="42" name="Rektangel 41">
            <a:extLst>
              <a:ext uri="{FF2B5EF4-FFF2-40B4-BE49-F238E27FC236}">
                <a16:creationId xmlns:a16="http://schemas.microsoft.com/office/drawing/2014/main" id="{381E538F-20A2-935D-4DE7-0D5F81BEAEBB}"/>
              </a:ext>
            </a:extLst>
          </p:cNvPr>
          <p:cNvSpPr/>
          <p:nvPr/>
        </p:nvSpPr>
        <p:spPr bwMode="auto">
          <a:xfrm>
            <a:off x="6374264" y="2771725"/>
            <a:ext cx="571504" cy="221457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sv-SE" sz="1800" b="0" i="0" u="none" strike="noStrike" cap="none" normalizeH="0" baseline="0">
              <a:ln>
                <a:noFill/>
              </a:ln>
              <a:effectLst/>
              <a:latin typeface="Arial" charset="0"/>
              <a:cs typeface="Lucida Sans Unicode" charset="0"/>
            </a:endParaRPr>
          </a:p>
        </p:txBody>
      </p:sp>
      <p:sp>
        <p:nvSpPr>
          <p:cNvPr id="43" name="Rektangel 42">
            <a:extLst>
              <a:ext uri="{FF2B5EF4-FFF2-40B4-BE49-F238E27FC236}">
                <a16:creationId xmlns:a16="http://schemas.microsoft.com/office/drawing/2014/main" id="{D1A94BF7-E4F4-A384-6F91-08D7CCF34CB1}"/>
              </a:ext>
            </a:extLst>
          </p:cNvPr>
          <p:cNvSpPr/>
          <p:nvPr/>
        </p:nvSpPr>
        <p:spPr bwMode="auto">
          <a:xfrm>
            <a:off x="6374264" y="3373762"/>
            <a:ext cx="571504" cy="1658576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sv-SE" sz="1800" b="0" i="0" u="none" strike="noStrike" cap="none" normalizeH="0" baseline="0">
              <a:ln>
                <a:noFill/>
              </a:ln>
              <a:effectLst/>
              <a:latin typeface="Arial" charset="0"/>
              <a:cs typeface="Lucida Sans Unicode" charset="0"/>
            </a:endParaRPr>
          </a:p>
        </p:txBody>
      </p:sp>
      <p:sp>
        <p:nvSpPr>
          <p:cNvPr id="44" name="Rektangel 43">
            <a:extLst>
              <a:ext uri="{FF2B5EF4-FFF2-40B4-BE49-F238E27FC236}">
                <a16:creationId xmlns:a16="http://schemas.microsoft.com/office/drawing/2014/main" id="{494C73D2-7DC1-0DC8-F312-6AAD5E71C1B8}"/>
              </a:ext>
            </a:extLst>
          </p:cNvPr>
          <p:cNvSpPr/>
          <p:nvPr/>
        </p:nvSpPr>
        <p:spPr bwMode="auto">
          <a:xfrm>
            <a:off x="7445834" y="2771725"/>
            <a:ext cx="571504" cy="221457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sv-SE" sz="1800" b="0" i="0" u="none" strike="noStrike" cap="none" normalizeH="0" baseline="0">
              <a:ln>
                <a:noFill/>
              </a:ln>
              <a:effectLst/>
              <a:latin typeface="Arial" charset="0"/>
              <a:cs typeface="Lucida Sans Unicode" charset="0"/>
            </a:endParaRPr>
          </a:p>
        </p:txBody>
      </p:sp>
      <p:sp>
        <p:nvSpPr>
          <p:cNvPr id="45" name="Rektangel 44">
            <a:extLst>
              <a:ext uri="{FF2B5EF4-FFF2-40B4-BE49-F238E27FC236}">
                <a16:creationId xmlns:a16="http://schemas.microsoft.com/office/drawing/2014/main" id="{9CE57122-2C10-EA2C-580C-F4AB5696A763}"/>
              </a:ext>
            </a:extLst>
          </p:cNvPr>
          <p:cNvSpPr/>
          <p:nvPr/>
        </p:nvSpPr>
        <p:spPr bwMode="auto">
          <a:xfrm>
            <a:off x="7445834" y="3419800"/>
            <a:ext cx="571504" cy="1566503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sv-SE" sz="1800" b="0" i="0" u="none" strike="noStrike" cap="none" normalizeH="0" baseline="0">
              <a:ln>
                <a:noFill/>
              </a:ln>
              <a:effectLst/>
              <a:latin typeface="Arial" charset="0"/>
              <a:cs typeface="Lucida Sans Unicode" charset="0"/>
            </a:endParaRPr>
          </a:p>
        </p:txBody>
      </p:sp>
      <p:sp>
        <p:nvSpPr>
          <p:cNvPr id="47" name="textruta 46">
            <a:extLst>
              <a:ext uri="{FF2B5EF4-FFF2-40B4-BE49-F238E27FC236}">
                <a16:creationId xmlns:a16="http://schemas.microsoft.com/office/drawing/2014/main" id="{D15B0317-7A26-74E2-B726-804C77403952}"/>
              </a:ext>
            </a:extLst>
          </p:cNvPr>
          <p:cNvSpPr txBox="1"/>
          <p:nvPr/>
        </p:nvSpPr>
        <p:spPr>
          <a:xfrm>
            <a:off x="2158034" y="5127708"/>
            <a:ext cx="785818" cy="292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dirty="0"/>
              <a:t>Scania</a:t>
            </a:r>
          </a:p>
        </p:txBody>
      </p:sp>
      <p:sp>
        <p:nvSpPr>
          <p:cNvPr id="48" name="textruta 47">
            <a:extLst>
              <a:ext uri="{FF2B5EF4-FFF2-40B4-BE49-F238E27FC236}">
                <a16:creationId xmlns:a16="http://schemas.microsoft.com/office/drawing/2014/main" id="{11646893-86E3-7231-9CA4-4D75E8FFD43B}"/>
              </a:ext>
            </a:extLst>
          </p:cNvPr>
          <p:cNvSpPr txBox="1"/>
          <p:nvPr/>
        </p:nvSpPr>
        <p:spPr>
          <a:xfrm>
            <a:off x="3142454" y="5129179"/>
            <a:ext cx="889746" cy="49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dirty="0"/>
              <a:t>Scandic </a:t>
            </a:r>
            <a:r>
              <a:rPr lang="sv-SE" sz="1400" dirty="0" err="1"/>
              <a:t>Hotels</a:t>
            </a:r>
            <a:endParaRPr lang="sv-SE" sz="1400" dirty="0"/>
          </a:p>
        </p:txBody>
      </p:sp>
      <p:sp>
        <p:nvSpPr>
          <p:cNvPr id="50" name="textruta 49">
            <a:extLst>
              <a:ext uri="{FF2B5EF4-FFF2-40B4-BE49-F238E27FC236}">
                <a16:creationId xmlns:a16="http://schemas.microsoft.com/office/drawing/2014/main" id="{86A59CB5-ACEA-1A1A-765A-6DB1DD3FA4AC}"/>
              </a:ext>
            </a:extLst>
          </p:cNvPr>
          <p:cNvSpPr txBox="1"/>
          <p:nvPr/>
        </p:nvSpPr>
        <p:spPr>
          <a:xfrm>
            <a:off x="5270036" y="5134216"/>
            <a:ext cx="785818" cy="292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dirty="0"/>
              <a:t>Bilia</a:t>
            </a:r>
          </a:p>
        </p:txBody>
      </p:sp>
      <p:sp>
        <p:nvSpPr>
          <p:cNvPr id="51" name="textruta 50">
            <a:extLst>
              <a:ext uri="{FF2B5EF4-FFF2-40B4-BE49-F238E27FC236}">
                <a16:creationId xmlns:a16="http://schemas.microsoft.com/office/drawing/2014/main" id="{5811A81D-BA33-DD7E-9E2B-B5B20CE65CEC}"/>
              </a:ext>
            </a:extLst>
          </p:cNvPr>
          <p:cNvSpPr txBox="1"/>
          <p:nvPr/>
        </p:nvSpPr>
        <p:spPr>
          <a:xfrm>
            <a:off x="6302826" y="5127709"/>
            <a:ext cx="785818" cy="292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Elekta</a:t>
            </a:r>
          </a:p>
        </p:txBody>
      </p:sp>
      <p:sp>
        <p:nvSpPr>
          <p:cNvPr id="52" name="textruta 51">
            <a:extLst>
              <a:ext uri="{FF2B5EF4-FFF2-40B4-BE49-F238E27FC236}">
                <a16:creationId xmlns:a16="http://schemas.microsoft.com/office/drawing/2014/main" id="{B95BDBBF-85DE-6995-DDF2-7F9BF190CF60}"/>
              </a:ext>
            </a:extLst>
          </p:cNvPr>
          <p:cNvSpPr txBox="1"/>
          <p:nvPr/>
        </p:nvSpPr>
        <p:spPr>
          <a:xfrm>
            <a:off x="7249174" y="5129179"/>
            <a:ext cx="889746" cy="292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dirty="0"/>
              <a:t>Ericsson</a:t>
            </a:r>
          </a:p>
        </p:txBody>
      </p:sp>
      <p:sp>
        <p:nvSpPr>
          <p:cNvPr id="53" name="textruta 52">
            <a:extLst>
              <a:ext uri="{FF2B5EF4-FFF2-40B4-BE49-F238E27FC236}">
                <a16:creationId xmlns:a16="http://schemas.microsoft.com/office/drawing/2014/main" id="{5AF396B0-6948-A253-C029-8293C9275D34}"/>
              </a:ext>
            </a:extLst>
          </p:cNvPr>
          <p:cNvSpPr txBox="1"/>
          <p:nvPr/>
        </p:nvSpPr>
        <p:spPr>
          <a:xfrm>
            <a:off x="2302298" y="3557544"/>
            <a:ext cx="571504" cy="292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dirty="0"/>
              <a:t>81%</a:t>
            </a:r>
          </a:p>
        </p:txBody>
      </p:sp>
      <p:sp>
        <p:nvSpPr>
          <p:cNvPr id="54" name="textruta 53">
            <a:extLst>
              <a:ext uri="{FF2B5EF4-FFF2-40B4-BE49-F238E27FC236}">
                <a16:creationId xmlns:a16="http://schemas.microsoft.com/office/drawing/2014/main" id="{FC623B2D-4539-0FDB-7BB9-592E7D3E41FF}"/>
              </a:ext>
            </a:extLst>
          </p:cNvPr>
          <p:cNvSpPr txBox="1"/>
          <p:nvPr/>
        </p:nvSpPr>
        <p:spPr>
          <a:xfrm>
            <a:off x="3302430" y="3557543"/>
            <a:ext cx="571504" cy="292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dirty="0"/>
              <a:t>65%</a:t>
            </a:r>
          </a:p>
        </p:txBody>
      </p:sp>
      <p:sp>
        <p:nvSpPr>
          <p:cNvPr id="56" name="textruta 55">
            <a:extLst>
              <a:ext uri="{FF2B5EF4-FFF2-40B4-BE49-F238E27FC236}">
                <a16:creationId xmlns:a16="http://schemas.microsoft.com/office/drawing/2014/main" id="{1F0A7CA0-901E-F939-B70C-467405CD4A97}"/>
              </a:ext>
            </a:extLst>
          </p:cNvPr>
          <p:cNvSpPr txBox="1"/>
          <p:nvPr/>
        </p:nvSpPr>
        <p:spPr>
          <a:xfrm>
            <a:off x="5302694" y="3559136"/>
            <a:ext cx="571504" cy="292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dirty="0"/>
              <a:t>89%</a:t>
            </a:r>
          </a:p>
        </p:txBody>
      </p:sp>
      <p:sp>
        <p:nvSpPr>
          <p:cNvPr id="57" name="textruta 56">
            <a:extLst>
              <a:ext uri="{FF2B5EF4-FFF2-40B4-BE49-F238E27FC236}">
                <a16:creationId xmlns:a16="http://schemas.microsoft.com/office/drawing/2014/main" id="{9D9B2200-197B-ACE6-99AB-6C706E708F27}"/>
              </a:ext>
            </a:extLst>
          </p:cNvPr>
          <p:cNvSpPr txBox="1"/>
          <p:nvPr/>
        </p:nvSpPr>
        <p:spPr>
          <a:xfrm>
            <a:off x="7492575" y="3562719"/>
            <a:ext cx="571504" cy="292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dirty="0"/>
              <a:t>66%</a:t>
            </a:r>
          </a:p>
        </p:txBody>
      </p:sp>
      <p:cxnSp>
        <p:nvCxnSpPr>
          <p:cNvPr id="58" name="Rak pil 37">
            <a:extLst>
              <a:ext uri="{FF2B5EF4-FFF2-40B4-BE49-F238E27FC236}">
                <a16:creationId xmlns:a16="http://schemas.microsoft.com/office/drawing/2014/main" id="{BA3B22BA-FFFB-7248-DB89-57B93C04AC60}"/>
              </a:ext>
            </a:extLst>
          </p:cNvPr>
          <p:cNvCxnSpPr/>
          <p:nvPr/>
        </p:nvCxnSpPr>
        <p:spPr bwMode="auto">
          <a:xfrm rot="5400000" flipH="1" flipV="1">
            <a:off x="906183" y="4093328"/>
            <a:ext cx="1785950" cy="1588"/>
          </a:xfrm>
          <a:prstGeom prst="straightConnector1">
            <a:avLst/>
          </a:prstGeom>
          <a:solidFill>
            <a:srgbClr val="00B8FF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9" name="Rak pil 39">
            <a:extLst>
              <a:ext uri="{FF2B5EF4-FFF2-40B4-BE49-F238E27FC236}">
                <a16:creationId xmlns:a16="http://schemas.microsoft.com/office/drawing/2014/main" id="{4D855515-9311-9B08-1C55-8029EBF6AB27}"/>
              </a:ext>
            </a:extLst>
          </p:cNvPr>
          <p:cNvCxnSpPr/>
          <p:nvPr/>
        </p:nvCxnSpPr>
        <p:spPr bwMode="auto">
          <a:xfrm rot="5400000" flipH="1" flipV="1">
            <a:off x="44194" y="3878617"/>
            <a:ext cx="2213784" cy="1588"/>
          </a:xfrm>
          <a:prstGeom prst="straightConnector1">
            <a:avLst/>
          </a:prstGeom>
          <a:solidFill>
            <a:srgbClr val="00B8FF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0" name="textruta 59">
            <a:extLst>
              <a:ext uri="{FF2B5EF4-FFF2-40B4-BE49-F238E27FC236}">
                <a16:creationId xmlns:a16="http://schemas.microsoft.com/office/drawing/2014/main" id="{5E378E78-0D93-84BD-40DA-177E6C9D8166}"/>
              </a:ext>
            </a:extLst>
          </p:cNvPr>
          <p:cNvSpPr txBox="1"/>
          <p:nvPr/>
        </p:nvSpPr>
        <p:spPr>
          <a:xfrm rot="16200000">
            <a:off x="-72256" y="3813502"/>
            <a:ext cx="2232248" cy="292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Total kostnad i företaget</a:t>
            </a:r>
          </a:p>
        </p:txBody>
      </p:sp>
      <p:sp>
        <p:nvSpPr>
          <p:cNvPr id="61" name="textruta 60">
            <a:extLst>
              <a:ext uri="{FF2B5EF4-FFF2-40B4-BE49-F238E27FC236}">
                <a16:creationId xmlns:a16="http://schemas.microsoft.com/office/drawing/2014/main" id="{4AC7D8CC-C7EC-DC78-74E1-81BF850E604C}"/>
              </a:ext>
            </a:extLst>
          </p:cNvPr>
          <p:cNvSpPr txBox="1"/>
          <p:nvPr/>
        </p:nvSpPr>
        <p:spPr>
          <a:xfrm rot="16200000">
            <a:off x="647824" y="3885510"/>
            <a:ext cx="2088232" cy="292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Varav inköpskostnad</a:t>
            </a:r>
          </a:p>
        </p:txBody>
      </p:sp>
      <p:cxnSp>
        <p:nvCxnSpPr>
          <p:cNvPr id="62" name="Rak 41">
            <a:extLst>
              <a:ext uri="{FF2B5EF4-FFF2-40B4-BE49-F238E27FC236}">
                <a16:creationId xmlns:a16="http://schemas.microsoft.com/office/drawing/2014/main" id="{82CD2322-9DBF-6BFA-AA58-F65C607DF312}"/>
              </a:ext>
            </a:extLst>
          </p:cNvPr>
          <p:cNvCxnSpPr/>
          <p:nvPr/>
        </p:nvCxnSpPr>
        <p:spPr bwMode="auto">
          <a:xfrm>
            <a:off x="1007864" y="2771725"/>
            <a:ext cx="1296144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Rak 42">
            <a:extLst>
              <a:ext uri="{FF2B5EF4-FFF2-40B4-BE49-F238E27FC236}">
                <a16:creationId xmlns:a16="http://schemas.microsoft.com/office/drawing/2014/main" id="{AC532698-A2AB-8224-8F31-B355E9471F87}"/>
              </a:ext>
            </a:extLst>
          </p:cNvPr>
          <p:cNvCxnSpPr/>
          <p:nvPr/>
        </p:nvCxnSpPr>
        <p:spPr bwMode="auto">
          <a:xfrm rot="5400000" flipH="1" flipV="1">
            <a:off x="1997974" y="2882499"/>
            <a:ext cx="0" cy="61206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23552" name="textruta 23551">
            <a:extLst>
              <a:ext uri="{FF2B5EF4-FFF2-40B4-BE49-F238E27FC236}">
                <a16:creationId xmlns:a16="http://schemas.microsoft.com/office/drawing/2014/main" id="{4AA29AA4-052A-C95A-2118-D5E38EBB17B1}"/>
              </a:ext>
            </a:extLst>
          </p:cNvPr>
          <p:cNvSpPr txBox="1"/>
          <p:nvPr/>
        </p:nvSpPr>
        <p:spPr>
          <a:xfrm>
            <a:off x="6391252" y="3552927"/>
            <a:ext cx="571504" cy="292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dirty="0"/>
              <a:t>69%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31BE5DDD-A20A-F57F-585D-2B249D66C234}"/>
              </a:ext>
            </a:extLst>
          </p:cNvPr>
          <p:cNvSpPr/>
          <p:nvPr/>
        </p:nvSpPr>
        <p:spPr bwMode="auto">
          <a:xfrm>
            <a:off x="4302562" y="2771725"/>
            <a:ext cx="571504" cy="221457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sv-SE" sz="1800" b="0" i="0" u="none" strike="noStrike" cap="none" normalizeH="0" baseline="0">
              <a:ln>
                <a:noFill/>
              </a:ln>
              <a:effectLst/>
              <a:latin typeface="Arial" charset="0"/>
              <a:cs typeface="Lucida Sans Unicode" charset="0"/>
            </a:endParaRP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861BA807-0D5A-523C-552D-E093A26793B8}"/>
              </a:ext>
            </a:extLst>
          </p:cNvPr>
          <p:cNvSpPr/>
          <p:nvPr/>
        </p:nvSpPr>
        <p:spPr bwMode="auto">
          <a:xfrm>
            <a:off x="4302562" y="3059757"/>
            <a:ext cx="571504" cy="1926545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sv-SE" sz="1800" b="0" i="0" u="none" strike="noStrike" cap="none" normalizeH="0" baseline="0">
              <a:ln>
                <a:noFill/>
              </a:ln>
              <a:effectLst/>
              <a:latin typeface="Arial" charset="0"/>
              <a:cs typeface="Lucida Sans Unicode" charset="0"/>
            </a:endParaRP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C84DAA62-18DD-4FD5-E8AD-5C9F0481C043}"/>
              </a:ext>
            </a:extLst>
          </p:cNvPr>
          <p:cNvSpPr txBox="1"/>
          <p:nvPr/>
        </p:nvSpPr>
        <p:spPr>
          <a:xfrm>
            <a:off x="4219760" y="5129179"/>
            <a:ext cx="889746" cy="292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Billerud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68E2CE97-C5C1-39DD-4EA1-47201B7D9032}"/>
              </a:ext>
            </a:extLst>
          </p:cNvPr>
          <p:cNvSpPr txBox="1"/>
          <p:nvPr/>
        </p:nvSpPr>
        <p:spPr>
          <a:xfrm>
            <a:off x="4302562" y="3563813"/>
            <a:ext cx="571504" cy="292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dirty="0"/>
              <a:t>84%</a:t>
            </a:r>
          </a:p>
        </p:txBody>
      </p:sp>
      <p:cxnSp>
        <p:nvCxnSpPr>
          <p:cNvPr id="46" name="Rak 22">
            <a:extLst>
              <a:ext uri="{FF2B5EF4-FFF2-40B4-BE49-F238E27FC236}">
                <a16:creationId xmlns:a16="http://schemas.microsoft.com/office/drawing/2014/main" id="{ABB42393-C158-A9CD-8331-B9FE209E68AD}"/>
              </a:ext>
            </a:extLst>
          </p:cNvPr>
          <p:cNvCxnSpPr/>
          <p:nvPr/>
        </p:nvCxnSpPr>
        <p:spPr bwMode="auto">
          <a:xfrm>
            <a:off x="2087984" y="3914733"/>
            <a:ext cx="6286544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746233945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Platshållare för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sv-SE" dirty="0">
                <a:latin typeface="Times New Roman" pitchFamily="18" charset="0"/>
                <a:cs typeface="Lucida Sans Unicode" pitchFamily="34" charset="0"/>
              </a:rPr>
              <a:t>Skattenytta 23-11-28</a:t>
            </a:r>
          </a:p>
        </p:txBody>
      </p:sp>
      <p:sp>
        <p:nvSpPr>
          <p:cNvPr id="23555" name="Platshållare för sidfot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sv-SE" dirty="0">
                <a:latin typeface="Times New Roman" pitchFamily="18" charset="0"/>
                <a:cs typeface="Lucida Sans Unicode" pitchFamily="34" charset="0"/>
              </a:rPr>
              <a:t>Offentliga Inköp</a:t>
            </a:r>
          </a:p>
        </p:txBody>
      </p:sp>
      <p:sp>
        <p:nvSpPr>
          <p:cNvPr id="23556" name="Platshållare för bild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DCD7F5B4-EC7B-48D6-BE05-924BE83E9486}" type="slidenum">
              <a:rPr lang="sv-SE" smtClean="0">
                <a:latin typeface="Times New Roman" pitchFamily="18" charset="0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18</a:t>
            </a:fld>
            <a:endParaRPr lang="sv-SE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52573E1-EB3E-52EF-EDB0-B48337A45C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37668" cy="779463"/>
          </a:xfrm>
        </p:spPr>
        <p:txBody>
          <a:bodyPr tIns="31752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sv-SE" sz="3200" dirty="0"/>
              <a:t>Andel inköp i offentlig sektor</a:t>
            </a:r>
          </a:p>
        </p:txBody>
      </p:sp>
      <p:sp>
        <p:nvSpPr>
          <p:cNvPr id="23553" name="Rektangel 23552">
            <a:extLst>
              <a:ext uri="{FF2B5EF4-FFF2-40B4-BE49-F238E27FC236}">
                <a16:creationId xmlns:a16="http://schemas.microsoft.com/office/drawing/2014/main" id="{A6F066A9-CE0E-4ADE-5E0E-499722D9035E}"/>
              </a:ext>
            </a:extLst>
          </p:cNvPr>
          <p:cNvSpPr/>
          <p:nvPr/>
        </p:nvSpPr>
        <p:spPr bwMode="auto">
          <a:xfrm>
            <a:off x="8538942" y="2771737"/>
            <a:ext cx="571504" cy="221457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sv-SE" sz="1800" b="0" i="0" u="none" strike="noStrike" cap="none" normalizeH="0" baseline="0">
              <a:ln>
                <a:noFill/>
              </a:ln>
              <a:effectLst/>
              <a:latin typeface="Arial" charset="0"/>
              <a:cs typeface="Lucida Sans Unicode" charset="0"/>
            </a:endParaRPr>
          </a:p>
        </p:txBody>
      </p:sp>
      <p:sp>
        <p:nvSpPr>
          <p:cNvPr id="23557" name="Rektangel 23556">
            <a:extLst>
              <a:ext uri="{FF2B5EF4-FFF2-40B4-BE49-F238E27FC236}">
                <a16:creationId xmlns:a16="http://schemas.microsoft.com/office/drawing/2014/main" id="{EE7C0EC5-0926-2BEA-3253-DB6265A12887}"/>
              </a:ext>
            </a:extLst>
          </p:cNvPr>
          <p:cNvSpPr/>
          <p:nvPr/>
        </p:nvSpPr>
        <p:spPr bwMode="auto">
          <a:xfrm>
            <a:off x="8538942" y="4264978"/>
            <a:ext cx="571504" cy="721336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sv-SE" sz="1800" b="0" i="0" u="none" strike="noStrike" cap="none" normalizeH="0" baseline="0">
              <a:ln>
                <a:noFill/>
              </a:ln>
              <a:effectLst/>
              <a:latin typeface="Arial" charset="0"/>
              <a:cs typeface="Lucida Sans Unicode" charset="0"/>
            </a:endParaRPr>
          </a:p>
        </p:txBody>
      </p:sp>
      <p:sp>
        <p:nvSpPr>
          <p:cNvPr id="23558" name="textruta 23557">
            <a:extLst>
              <a:ext uri="{FF2B5EF4-FFF2-40B4-BE49-F238E27FC236}">
                <a16:creationId xmlns:a16="http://schemas.microsoft.com/office/drawing/2014/main" id="{39DCFC05-C2AB-2630-9D29-6D41878045F1}"/>
              </a:ext>
            </a:extLst>
          </p:cNvPr>
          <p:cNvSpPr txBox="1"/>
          <p:nvPr/>
        </p:nvSpPr>
        <p:spPr>
          <a:xfrm>
            <a:off x="8538942" y="4423244"/>
            <a:ext cx="571504" cy="292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dirty="0"/>
              <a:t>35</a:t>
            </a:r>
          </a:p>
        </p:txBody>
      </p:sp>
      <p:sp>
        <p:nvSpPr>
          <p:cNvPr id="23559" name="textruta 23558">
            <a:extLst>
              <a:ext uri="{FF2B5EF4-FFF2-40B4-BE49-F238E27FC236}">
                <a16:creationId xmlns:a16="http://schemas.microsoft.com/office/drawing/2014/main" id="{1DE60938-FE81-55FA-FAB5-07D67E224B11}"/>
              </a:ext>
            </a:extLst>
          </p:cNvPr>
          <p:cNvSpPr txBox="1"/>
          <p:nvPr/>
        </p:nvSpPr>
        <p:spPr>
          <a:xfrm>
            <a:off x="8322917" y="5137243"/>
            <a:ext cx="1325907" cy="49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Off </a:t>
            </a:r>
            <a:r>
              <a:rPr lang="sv-SE" sz="1400" dirty="0" err="1"/>
              <a:t>upphand-ling</a:t>
            </a:r>
            <a:r>
              <a:rPr lang="sv-SE" sz="1400" dirty="0"/>
              <a:t> Sverige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C49449FE-8669-AA7F-CF59-AFEDA4301C0D}"/>
              </a:ext>
            </a:extLst>
          </p:cNvPr>
          <p:cNvSpPr/>
          <p:nvPr/>
        </p:nvSpPr>
        <p:spPr bwMode="auto">
          <a:xfrm>
            <a:off x="2302298" y="2771725"/>
            <a:ext cx="571504" cy="221457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sv-SE" sz="1800" b="0" i="0" u="none" strike="noStrike" cap="none" normalizeH="0" baseline="0">
              <a:ln>
                <a:noFill/>
              </a:ln>
              <a:effectLst/>
              <a:latin typeface="Arial" charset="0"/>
              <a:cs typeface="Lucida Sans Unicode" charset="0"/>
            </a:endParaRP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D666E158-0575-9531-5885-64FE1A14E3E0}"/>
              </a:ext>
            </a:extLst>
          </p:cNvPr>
          <p:cNvSpPr/>
          <p:nvPr/>
        </p:nvSpPr>
        <p:spPr bwMode="auto">
          <a:xfrm>
            <a:off x="2302298" y="3190829"/>
            <a:ext cx="571504" cy="1795474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sv-SE" sz="1800" b="0" i="0" u="none" strike="noStrike" cap="none" normalizeH="0" baseline="0">
              <a:ln>
                <a:noFill/>
              </a:ln>
              <a:effectLst/>
              <a:latin typeface="Arial" charset="0"/>
              <a:cs typeface="Lucida Sans Unicode" charset="0"/>
            </a:endParaRP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78714BDA-6E70-6A44-D500-2D3D727C956B}"/>
              </a:ext>
            </a:extLst>
          </p:cNvPr>
          <p:cNvSpPr/>
          <p:nvPr/>
        </p:nvSpPr>
        <p:spPr bwMode="auto">
          <a:xfrm>
            <a:off x="3302430" y="2771725"/>
            <a:ext cx="571504" cy="221457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sv-SE" sz="1800" b="0" i="0" u="none" strike="noStrike" cap="none" normalizeH="0" baseline="0">
              <a:ln>
                <a:noFill/>
              </a:ln>
              <a:effectLst/>
              <a:latin typeface="Arial" charset="0"/>
              <a:cs typeface="Lucida Sans Unicode" charset="0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0B8A6EAB-2F14-C13C-ACC0-AB749C7F326A}"/>
              </a:ext>
            </a:extLst>
          </p:cNvPr>
          <p:cNvSpPr/>
          <p:nvPr/>
        </p:nvSpPr>
        <p:spPr bwMode="auto">
          <a:xfrm>
            <a:off x="3302430" y="3552927"/>
            <a:ext cx="571504" cy="1433376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sv-SE" sz="1800" b="0" i="0" u="none" strike="noStrike" cap="none" normalizeH="0" baseline="0">
              <a:ln>
                <a:noFill/>
              </a:ln>
              <a:effectLst/>
              <a:latin typeface="Arial" charset="0"/>
              <a:cs typeface="Lucida Sans Unicode" charset="0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FC67BDB9-CEBC-6D5C-E625-61B0D8BEB424}"/>
              </a:ext>
            </a:extLst>
          </p:cNvPr>
          <p:cNvSpPr/>
          <p:nvPr/>
        </p:nvSpPr>
        <p:spPr bwMode="auto">
          <a:xfrm>
            <a:off x="5302694" y="2771725"/>
            <a:ext cx="571504" cy="221457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sv-SE" sz="1800" b="0" i="0" u="none" strike="noStrike" cap="none" normalizeH="0" baseline="0">
              <a:ln>
                <a:noFill/>
              </a:ln>
              <a:effectLst/>
              <a:latin typeface="Arial" charset="0"/>
              <a:cs typeface="Lucida Sans Unicode" charset="0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6C6FDEAC-5821-EA1F-2891-31A9CC58DD2D}"/>
              </a:ext>
            </a:extLst>
          </p:cNvPr>
          <p:cNvSpPr/>
          <p:nvPr/>
        </p:nvSpPr>
        <p:spPr bwMode="auto">
          <a:xfrm>
            <a:off x="5302694" y="2985955"/>
            <a:ext cx="571504" cy="2000348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sv-SE" sz="1800" b="0" i="0" u="none" strike="noStrike" cap="none" normalizeH="0" baseline="0">
              <a:ln>
                <a:noFill/>
              </a:ln>
              <a:effectLst/>
              <a:latin typeface="Arial" charset="0"/>
              <a:cs typeface="Lucida Sans Unicode" charset="0"/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00617ED0-FF7B-C26A-40F0-442413E81ADB}"/>
              </a:ext>
            </a:extLst>
          </p:cNvPr>
          <p:cNvSpPr/>
          <p:nvPr/>
        </p:nvSpPr>
        <p:spPr bwMode="auto">
          <a:xfrm>
            <a:off x="6374264" y="2771725"/>
            <a:ext cx="571504" cy="221457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sv-SE" sz="1800" b="0" i="0" u="none" strike="noStrike" cap="none" normalizeH="0" baseline="0">
              <a:ln>
                <a:noFill/>
              </a:ln>
              <a:effectLst/>
              <a:latin typeface="Arial" charset="0"/>
              <a:cs typeface="Lucida Sans Unicode" charset="0"/>
            </a:endParaRP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A57F686E-460B-89D5-6B44-20169897EB1C}"/>
              </a:ext>
            </a:extLst>
          </p:cNvPr>
          <p:cNvSpPr/>
          <p:nvPr/>
        </p:nvSpPr>
        <p:spPr bwMode="auto">
          <a:xfrm>
            <a:off x="6374264" y="3373762"/>
            <a:ext cx="571504" cy="1658576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sv-SE" sz="1800" b="0" i="0" u="none" strike="noStrike" cap="none" normalizeH="0" baseline="0">
              <a:ln>
                <a:noFill/>
              </a:ln>
              <a:effectLst/>
              <a:latin typeface="Arial" charset="0"/>
              <a:cs typeface="Lucida Sans Unicode" charset="0"/>
            </a:endParaRP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512079B2-2C95-2D94-544F-46BC2D548D83}"/>
              </a:ext>
            </a:extLst>
          </p:cNvPr>
          <p:cNvSpPr/>
          <p:nvPr/>
        </p:nvSpPr>
        <p:spPr bwMode="auto">
          <a:xfrm>
            <a:off x="7445834" y="2771725"/>
            <a:ext cx="571504" cy="221457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sv-SE" sz="1800" b="0" i="0" u="none" strike="noStrike" cap="none" normalizeH="0" baseline="0">
              <a:ln>
                <a:noFill/>
              </a:ln>
              <a:effectLst/>
              <a:latin typeface="Arial" charset="0"/>
              <a:cs typeface="Lucida Sans Unicode" charset="0"/>
            </a:endParaRP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8112AC12-46DD-5863-234E-3699EAD1B715}"/>
              </a:ext>
            </a:extLst>
          </p:cNvPr>
          <p:cNvSpPr/>
          <p:nvPr/>
        </p:nvSpPr>
        <p:spPr bwMode="auto">
          <a:xfrm>
            <a:off x="7445834" y="3419800"/>
            <a:ext cx="571504" cy="1566503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sv-SE" sz="1800" b="0" i="0" u="none" strike="noStrike" cap="none" normalizeH="0" baseline="0">
              <a:ln>
                <a:noFill/>
              </a:ln>
              <a:effectLst/>
              <a:latin typeface="Arial" charset="0"/>
              <a:cs typeface="Lucida Sans Unicode" charset="0"/>
            </a:endParaRP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A0214C7E-7E28-939E-F3FD-4D173D68B8AD}"/>
              </a:ext>
            </a:extLst>
          </p:cNvPr>
          <p:cNvSpPr txBox="1"/>
          <p:nvPr/>
        </p:nvSpPr>
        <p:spPr>
          <a:xfrm>
            <a:off x="2158034" y="5127708"/>
            <a:ext cx="785818" cy="292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dirty="0"/>
              <a:t>Scania</a:t>
            </a: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979C4B13-A5FF-A507-40F7-91B8BB1924B7}"/>
              </a:ext>
            </a:extLst>
          </p:cNvPr>
          <p:cNvSpPr txBox="1"/>
          <p:nvPr/>
        </p:nvSpPr>
        <p:spPr>
          <a:xfrm>
            <a:off x="3142454" y="5129179"/>
            <a:ext cx="889746" cy="49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dirty="0"/>
              <a:t>Scandic </a:t>
            </a:r>
            <a:r>
              <a:rPr lang="sv-SE" sz="1400" dirty="0" err="1"/>
              <a:t>Hotels</a:t>
            </a:r>
            <a:endParaRPr lang="sv-SE" sz="1400" dirty="0"/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5FD87486-57B2-4F6A-C0FD-E9288D44896C}"/>
              </a:ext>
            </a:extLst>
          </p:cNvPr>
          <p:cNvSpPr txBox="1"/>
          <p:nvPr/>
        </p:nvSpPr>
        <p:spPr>
          <a:xfrm>
            <a:off x="5270036" y="5134216"/>
            <a:ext cx="785818" cy="292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dirty="0"/>
              <a:t>Bilia</a:t>
            </a:r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BDDD6914-66E9-19DC-608C-09B8FCB660BA}"/>
              </a:ext>
            </a:extLst>
          </p:cNvPr>
          <p:cNvSpPr txBox="1"/>
          <p:nvPr/>
        </p:nvSpPr>
        <p:spPr>
          <a:xfrm>
            <a:off x="6302826" y="5127709"/>
            <a:ext cx="785818" cy="292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Elekta</a:t>
            </a:r>
          </a:p>
        </p:txBody>
      </p:sp>
      <p:sp>
        <p:nvSpPr>
          <p:cNvPr id="22" name="textruta 21">
            <a:extLst>
              <a:ext uri="{FF2B5EF4-FFF2-40B4-BE49-F238E27FC236}">
                <a16:creationId xmlns:a16="http://schemas.microsoft.com/office/drawing/2014/main" id="{13E18A3C-95C0-66AE-35A2-2246B5507A52}"/>
              </a:ext>
            </a:extLst>
          </p:cNvPr>
          <p:cNvSpPr txBox="1"/>
          <p:nvPr/>
        </p:nvSpPr>
        <p:spPr>
          <a:xfrm>
            <a:off x="7249174" y="5129179"/>
            <a:ext cx="889746" cy="292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dirty="0"/>
              <a:t>Ericsson</a:t>
            </a:r>
          </a:p>
        </p:txBody>
      </p:sp>
      <p:sp>
        <p:nvSpPr>
          <p:cNvPr id="23" name="textruta 22">
            <a:extLst>
              <a:ext uri="{FF2B5EF4-FFF2-40B4-BE49-F238E27FC236}">
                <a16:creationId xmlns:a16="http://schemas.microsoft.com/office/drawing/2014/main" id="{B8D00CBB-B3AE-8E8C-941B-87F8576FCCC8}"/>
              </a:ext>
            </a:extLst>
          </p:cNvPr>
          <p:cNvSpPr txBox="1"/>
          <p:nvPr/>
        </p:nvSpPr>
        <p:spPr>
          <a:xfrm>
            <a:off x="2302298" y="3557544"/>
            <a:ext cx="571504" cy="292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dirty="0"/>
              <a:t>81%</a:t>
            </a:r>
          </a:p>
        </p:txBody>
      </p:sp>
      <p:sp>
        <p:nvSpPr>
          <p:cNvPr id="24" name="textruta 23">
            <a:extLst>
              <a:ext uri="{FF2B5EF4-FFF2-40B4-BE49-F238E27FC236}">
                <a16:creationId xmlns:a16="http://schemas.microsoft.com/office/drawing/2014/main" id="{1DAB55C9-D1D4-2FF0-B918-A4DB7D72B708}"/>
              </a:ext>
            </a:extLst>
          </p:cNvPr>
          <p:cNvSpPr txBox="1"/>
          <p:nvPr/>
        </p:nvSpPr>
        <p:spPr>
          <a:xfrm>
            <a:off x="3302430" y="3557543"/>
            <a:ext cx="571504" cy="292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dirty="0"/>
              <a:t>65%</a:t>
            </a:r>
          </a:p>
        </p:txBody>
      </p:sp>
      <p:sp>
        <p:nvSpPr>
          <p:cNvPr id="26" name="textruta 25">
            <a:extLst>
              <a:ext uri="{FF2B5EF4-FFF2-40B4-BE49-F238E27FC236}">
                <a16:creationId xmlns:a16="http://schemas.microsoft.com/office/drawing/2014/main" id="{3012E10E-4DA7-3279-1726-5900C0904829}"/>
              </a:ext>
            </a:extLst>
          </p:cNvPr>
          <p:cNvSpPr txBox="1"/>
          <p:nvPr/>
        </p:nvSpPr>
        <p:spPr>
          <a:xfrm>
            <a:off x="5302694" y="3559136"/>
            <a:ext cx="571504" cy="292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dirty="0"/>
              <a:t>89%</a:t>
            </a:r>
          </a:p>
        </p:txBody>
      </p:sp>
      <p:sp>
        <p:nvSpPr>
          <p:cNvPr id="27" name="textruta 26">
            <a:extLst>
              <a:ext uri="{FF2B5EF4-FFF2-40B4-BE49-F238E27FC236}">
                <a16:creationId xmlns:a16="http://schemas.microsoft.com/office/drawing/2014/main" id="{518D76DC-9F1E-6F1A-7FFA-1D9FF0164850}"/>
              </a:ext>
            </a:extLst>
          </p:cNvPr>
          <p:cNvSpPr txBox="1"/>
          <p:nvPr/>
        </p:nvSpPr>
        <p:spPr>
          <a:xfrm>
            <a:off x="7492575" y="3562719"/>
            <a:ext cx="571504" cy="292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dirty="0"/>
              <a:t>66%</a:t>
            </a:r>
          </a:p>
        </p:txBody>
      </p:sp>
      <p:cxnSp>
        <p:nvCxnSpPr>
          <p:cNvPr id="28" name="Rak pil 37">
            <a:extLst>
              <a:ext uri="{FF2B5EF4-FFF2-40B4-BE49-F238E27FC236}">
                <a16:creationId xmlns:a16="http://schemas.microsoft.com/office/drawing/2014/main" id="{43099349-8043-1E45-59CC-C0A2305AF4E2}"/>
              </a:ext>
            </a:extLst>
          </p:cNvPr>
          <p:cNvCxnSpPr/>
          <p:nvPr/>
        </p:nvCxnSpPr>
        <p:spPr bwMode="auto">
          <a:xfrm rot="5400000" flipH="1" flipV="1">
            <a:off x="906183" y="4093328"/>
            <a:ext cx="1785950" cy="1588"/>
          </a:xfrm>
          <a:prstGeom prst="straightConnector1">
            <a:avLst/>
          </a:prstGeom>
          <a:solidFill>
            <a:srgbClr val="00B8FF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Rak pil 39">
            <a:extLst>
              <a:ext uri="{FF2B5EF4-FFF2-40B4-BE49-F238E27FC236}">
                <a16:creationId xmlns:a16="http://schemas.microsoft.com/office/drawing/2014/main" id="{CB698A5D-CBA5-7DEF-A4B4-E6FC5C74CBF1}"/>
              </a:ext>
            </a:extLst>
          </p:cNvPr>
          <p:cNvCxnSpPr/>
          <p:nvPr/>
        </p:nvCxnSpPr>
        <p:spPr bwMode="auto">
          <a:xfrm rot="5400000" flipH="1" flipV="1">
            <a:off x="44194" y="3878617"/>
            <a:ext cx="2213784" cy="1588"/>
          </a:xfrm>
          <a:prstGeom prst="straightConnector1">
            <a:avLst/>
          </a:prstGeom>
          <a:solidFill>
            <a:srgbClr val="00B8FF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textruta 29">
            <a:extLst>
              <a:ext uri="{FF2B5EF4-FFF2-40B4-BE49-F238E27FC236}">
                <a16:creationId xmlns:a16="http://schemas.microsoft.com/office/drawing/2014/main" id="{6DF386E1-D6B1-A7DC-439A-8C91B02E9D33}"/>
              </a:ext>
            </a:extLst>
          </p:cNvPr>
          <p:cNvSpPr txBox="1"/>
          <p:nvPr/>
        </p:nvSpPr>
        <p:spPr>
          <a:xfrm rot="16200000">
            <a:off x="-72256" y="3813502"/>
            <a:ext cx="2232248" cy="292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Total kostnad i företaget</a:t>
            </a:r>
          </a:p>
        </p:txBody>
      </p:sp>
      <p:sp>
        <p:nvSpPr>
          <p:cNvPr id="31" name="textruta 30">
            <a:extLst>
              <a:ext uri="{FF2B5EF4-FFF2-40B4-BE49-F238E27FC236}">
                <a16:creationId xmlns:a16="http://schemas.microsoft.com/office/drawing/2014/main" id="{92C54ADC-952B-703B-10F3-A77C458F0761}"/>
              </a:ext>
            </a:extLst>
          </p:cNvPr>
          <p:cNvSpPr txBox="1"/>
          <p:nvPr/>
        </p:nvSpPr>
        <p:spPr>
          <a:xfrm rot="16200000">
            <a:off x="647824" y="3885510"/>
            <a:ext cx="2088232" cy="292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Varav inköpskostnad</a:t>
            </a:r>
          </a:p>
        </p:txBody>
      </p:sp>
      <p:cxnSp>
        <p:nvCxnSpPr>
          <p:cNvPr id="32" name="Rak 41">
            <a:extLst>
              <a:ext uri="{FF2B5EF4-FFF2-40B4-BE49-F238E27FC236}">
                <a16:creationId xmlns:a16="http://schemas.microsoft.com/office/drawing/2014/main" id="{D4429DB3-B281-850C-BEB9-EC8F7E18BEDC}"/>
              </a:ext>
            </a:extLst>
          </p:cNvPr>
          <p:cNvCxnSpPr/>
          <p:nvPr/>
        </p:nvCxnSpPr>
        <p:spPr bwMode="auto">
          <a:xfrm>
            <a:off x="1007864" y="2771725"/>
            <a:ext cx="1296144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Rak 42">
            <a:extLst>
              <a:ext uri="{FF2B5EF4-FFF2-40B4-BE49-F238E27FC236}">
                <a16:creationId xmlns:a16="http://schemas.microsoft.com/office/drawing/2014/main" id="{5E4853E6-B6FD-0778-45AF-2D101980DCE5}"/>
              </a:ext>
            </a:extLst>
          </p:cNvPr>
          <p:cNvCxnSpPr/>
          <p:nvPr/>
        </p:nvCxnSpPr>
        <p:spPr bwMode="auto">
          <a:xfrm rot="5400000" flipH="1" flipV="1">
            <a:off x="1997974" y="2882499"/>
            <a:ext cx="0" cy="61206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34" name="textruta 33">
            <a:extLst>
              <a:ext uri="{FF2B5EF4-FFF2-40B4-BE49-F238E27FC236}">
                <a16:creationId xmlns:a16="http://schemas.microsoft.com/office/drawing/2014/main" id="{8E89CFFF-A140-74F6-4C17-5CCDA080E850}"/>
              </a:ext>
            </a:extLst>
          </p:cNvPr>
          <p:cNvSpPr txBox="1"/>
          <p:nvPr/>
        </p:nvSpPr>
        <p:spPr>
          <a:xfrm>
            <a:off x="6391252" y="3552927"/>
            <a:ext cx="571504" cy="292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dirty="0"/>
              <a:t>69%</a:t>
            </a:r>
          </a:p>
        </p:txBody>
      </p:sp>
      <p:sp>
        <p:nvSpPr>
          <p:cNvPr id="23560" name="Ellips 23559">
            <a:extLst>
              <a:ext uri="{FF2B5EF4-FFF2-40B4-BE49-F238E27FC236}">
                <a16:creationId xmlns:a16="http://schemas.microsoft.com/office/drawing/2014/main" id="{84292A43-5150-AD95-4662-101019DAABCE}"/>
              </a:ext>
            </a:extLst>
          </p:cNvPr>
          <p:cNvSpPr/>
          <p:nvPr/>
        </p:nvSpPr>
        <p:spPr bwMode="auto">
          <a:xfrm>
            <a:off x="7978879" y="2483705"/>
            <a:ext cx="1741953" cy="3456372"/>
          </a:xfrm>
          <a:prstGeom prst="ellips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sv-SE" sz="1800" b="0" i="0" u="none" strike="noStrike" cap="none" normalizeH="0" baseline="0">
              <a:ln>
                <a:noFill/>
              </a:ln>
              <a:effectLst/>
              <a:latin typeface="Arial" charset="0"/>
              <a:cs typeface="Lucida Sans Unicode" charset="0"/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0C7D25B0-E3D6-4813-28D5-32B32D701B8A}"/>
              </a:ext>
            </a:extLst>
          </p:cNvPr>
          <p:cNvSpPr/>
          <p:nvPr/>
        </p:nvSpPr>
        <p:spPr bwMode="auto">
          <a:xfrm>
            <a:off x="4302562" y="2771725"/>
            <a:ext cx="571504" cy="221457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sv-SE" sz="1800" b="0" i="0" u="none" strike="noStrike" cap="none" normalizeH="0" baseline="0">
              <a:ln>
                <a:noFill/>
              </a:ln>
              <a:effectLst/>
              <a:latin typeface="Arial" charset="0"/>
              <a:cs typeface="Lucida Sans Unicode" charset="0"/>
            </a:endParaRPr>
          </a:p>
        </p:txBody>
      </p:sp>
      <p:sp>
        <p:nvSpPr>
          <p:cNvPr id="35" name="Rektangel 34">
            <a:extLst>
              <a:ext uri="{FF2B5EF4-FFF2-40B4-BE49-F238E27FC236}">
                <a16:creationId xmlns:a16="http://schemas.microsoft.com/office/drawing/2014/main" id="{5EAFAA0F-5737-63D3-B86D-A395581A61FA}"/>
              </a:ext>
            </a:extLst>
          </p:cNvPr>
          <p:cNvSpPr/>
          <p:nvPr/>
        </p:nvSpPr>
        <p:spPr bwMode="auto">
          <a:xfrm>
            <a:off x="4302562" y="3059757"/>
            <a:ext cx="571504" cy="1926545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sv-SE" sz="1800" b="0" i="0" u="none" strike="noStrike" cap="none" normalizeH="0" baseline="0">
              <a:ln>
                <a:noFill/>
              </a:ln>
              <a:effectLst/>
              <a:latin typeface="Arial" charset="0"/>
              <a:cs typeface="Lucida Sans Unicode" charset="0"/>
            </a:endParaRPr>
          </a:p>
        </p:txBody>
      </p:sp>
      <p:sp>
        <p:nvSpPr>
          <p:cNvPr id="36" name="textruta 35">
            <a:extLst>
              <a:ext uri="{FF2B5EF4-FFF2-40B4-BE49-F238E27FC236}">
                <a16:creationId xmlns:a16="http://schemas.microsoft.com/office/drawing/2014/main" id="{D2BB1EAC-AEE3-40F1-F4F9-6ACB60B8625B}"/>
              </a:ext>
            </a:extLst>
          </p:cNvPr>
          <p:cNvSpPr txBox="1"/>
          <p:nvPr/>
        </p:nvSpPr>
        <p:spPr>
          <a:xfrm>
            <a:off x="4219760" y="5129179"/>
            <a:ext cx="889746" cy="292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Billerud</a:t>
            </a:r>
          </a:p>
        </p:txBody>
      </p:sp>
      <p:sp>
        <p:nvSpPr>
          <p:cNvPr id="37" name="textruta 36">
            <a:extLst>
              <a:ext uri="{FF2B5EF4-FFF2-40B4-BE49-F238E27FC236}">
                <a16:creationId xmlns:a16="http://schemas.microsoft.com/office/drawing/2014/main" id="{F2962787-967B-9FB8-C048-E10D3F6EDC9B}"/>
              </a:ext>
            </a:extLst>
          </p:cNvPr>
          <p:cNvSpPr txBox="1"/>
          <p:nvPr/>
        </p:nvSpPr>
        <p:spPr>
          <a:xfrm>
            <a:off x="4302562" y="3563813"/>
            <a:ext cx="571504" cy="292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dirty="0"/>
              <a:t>84%</a:t>
            </a:r>
          </a:p>
        </p:txBody>
      </p:sp>
      <p:cxnSp>
        <p:nvCxnSpPr>
          <p:cNvPr id="16" name="Rak 22">
            <a:extLst>
              <a:ext uri="{FF2B5EF4-FFF2-40B4-BE49-F238E27FC236}">
                <a16:creationId xmlns:a16="http://schemas.microsoft.com/office/drawing/2014/main" id="{13009B03-F851-855C-1352-86F36D95ADA1}"/>
              </a:ext>
            </a:extLst>
          </p:cNvPr>
          <p:cNvCxnSpPr>
            <a:cxnSpLocks/>
          </p:cNvCxnSpPr>
          <p:nvPr/>
        </p:nvCxnSpPr>
        <p:spPr bwMode="auto">
          <a:xfrm>
            <a:off x="2087984" y="3914733"/>
            <a:ext cx="7272808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210844077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Platshållare för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sv-SE" dirty="0">
                <a:latin typeface="Times New Roman" pitchFamily="18" charset="0"/>
                <a:cs typeface="Lucida Sans Unicode" pitchFamily="34" charset="0"/>
              </a:rPr>
              <a:t>Skattenytta 23-11-28</a:t>
            </a:r>
          </a:p>
        </p:txBody>
      </p:sp>
      <p:sp>
        <p:nvSpPr>
          <p:cNvPr id="23555" name="Platshållare för sidfot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sv-SE" dirty="0">
                <a:latin typeface="Times New Roman" pitchFamily="18" charset="0"/>
                <a:cs typeface="Lucida Sans Unicode" pitchFamily="34" charset="0"/>
              </a:rPr>
              <a:t>Offentliga Inköp</a:t>
            </a:r>
          </a:p>
        </p:txBody>
      </p:sp>
      <p:sp>
        <p:nvSpPr>
          <p:cNvPr id="23556" name="Platshållare för bild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DCD7F5B4-EC7B-48D6-BE05-924BE83E9486}" type="slidenum">
              <a:rPr lang="sv-SE" smtClean="0">
                <a:latin typeface="Times New Roman" pitchFamily="18" charset="0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19</a:t>
            </a:fld>
            <a:endParaRPr lang="sv-SE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52573E1-EB3E-52EF-EDB0-B48337A45C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37668" cy="779463"/>
          </a:xfrm>
        </p:spPr>
        <p:txBody>
          <a:bodyPr tIns="31752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sv-SE" sz="3200" dirty="0"/>
              <a:t>Andel inköp i offentlig sektor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84699F1-B72D-F84E-A01C-33478150DD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1259557"/>
            <a:ext cx="9070975" cy="519272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1168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itchFamily="18" charset="0"/>
              <a:defRPr sz="2200">
                <a:solidFill>
                  <a:srgbClr val="000000"/>
                </a:solidFill>
                <a:latin typeface="+mn-lt"/>
                <a:cs typeface="+mn-cs"/>
              </a:defRPr>
            </a:lvl2pPr>
            <a:lvl3pPr marL="11430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3pPr>
            <a:lvl4pPr marL="16002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+mn-lt"/>
                <a:cs typeface="+mn-cs"/>
              </a:defRPr>
            </a:lvl4pPr>
            <a:lvl5pPr marL="20574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1600">
                <a:solidFill>
                  <a:srgbClr val="000000"/>
                </a:solidFill>
                <a:latin typeface="+mn-lt"/>
                <a:cs typeface="+mn-cs"/>
              </a:defRPr>
            </a:lvl5pPr>
            <a:lvl6pPr marL="25146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cs typeface="+mn-cs"/>
              </a:defRPr>
            </a:lvl6pPr>
            <a:lvl7pPr marL="29718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cs typeface="+mn-cs"/>
              </a:defRPr>
            </a:lvl7pPr>
            <a:lvl8pPr marL="3429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cs typeface="+mn-cs"/>
              </a:defRPr>
            </a:lvl8pPr>
            <a:lvl9pPr marL="3886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 marL="431800" indent="-323850" eaLnBrk="1">
              <a:spcBef>
                <a:spcPts val="1800"/>
              </a:spcBef>
              <a:spcAft>
                <a:spcPts val="600"/>
              </a:spcAft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sv-SE" sz="2000" kern="0" dirty="0"/>
          </a:p>
          <a:p>
            <a:pPr marL="431800" indent="-323850" eaLnBrk="1">
              <a:spcBef>
                <a:spcPts val="1800"/>
              </a:spcBef>
              <a:spcAft>
                <a:spcPts val="600"/>
              </a:spcAft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sv-SE" sz="2000" kern="0" dirty="0"/>
          </a:p>
          <a:p>
            <a:pPr marL="431800" indent="-323850" eaLnBrk="1">
              <a:spcBef>
                <a:spcPts val="1800"/>
              </a:spcBef>
              <a:spcAft>
                <a:spcPts val="600"/>
              </a:spcAft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sv-SE" sz="2000" kern="0" dirty="0"/>
          </a:p>
          <a:p>
            <a:pPr marL="431800" indent="-323850" eaLnBrk="1">
              <a:spcBef>
                <a:spcPts val="1800"/>
              </a:spcBef>
              <a:spcAft>
                <a:spcPts val="600"/>
              </a:spcAft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sv-SE" sz="2000" kern="0" dirty="0"/>
          </a:p>
          <a:p>
            <a:pPr marL="431800" indent="-323850" eaLnBrk="1">
              <a:spcBef>
                <a:spcPts val="1800"/>
              </a:spcBef>
              <a:spcAft>
                <a:spcPts val="600"/>
              </a:spcAft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v-SE" sz="2000" kern="0" dirty="0"/>
              <a:t>Om vi skulle öka andelen upphandling i offentlig sektor från 35% till 60%</a:t>
            </a:r>
            <a:endParaRPr lang="sv-SE" kern="0" dirty="0"/>
          </a:p>
        </p:txBody>
      </p:sp>
    </p:spTree>
    <p:extLst>
      <p:ext uri="{BB962C8B-B14F-4D97-AF65-F5344CB8AC3E}">
        <p14:creationId xmlns:p14="http://schemas.microsoft.com/office/powerpoint/2010/main" val="136203450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Platshållare för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sv-SE" dirty="0">
                <a:latin typeface="Times New Roman" pitchFamily="18" charset="0"/>
                <a:cs typeface="Lucida Sans Unicode" pitchFamily="34" charset="0"/>
              </a:rPr>
              <a:t>Skattenytta 23-11-28</a:t>
            </a:r>
          </a:p>
        </p:txBody>
      </p:sp>
      <p:sp>
        <p:nvSpPr>
          <p:cNvPr id="23555" name="Platshållare för sidfot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sv-SE" dirty="0">
                <a:latin typeface="Times New Roman" pitchFamily="18" charset="0"/>
                <a:cs typeface="Lucida Sans Unicode" pitchFamily="34" charset="0"/>
              </a:rPr>
              <a:t>Offentliga Inköp</a:t>
            </a:r>
          </a:p>
        </p:txBody>
      </p:sp>
      <p:sp>
        <p:nvSpPr>
          <p:cNvPr id="23556" name="Platshållare för bild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DCD7F5B4-EC7B-48D6-BE05-924BE83E9486}" type="slidenum">
              <a:rPr lang="sv-SE" smtClean="0">
                <a:latin typeface="Times New Roman" pitchFamily="18" charset="0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2</a:t>
            </a:fld>
            <a:endParaRPr lang="sv-SE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23557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8496300" cy="779463"/>
          </a:xfrm>
        </p:spPr>
        <p:txBody>
          <a:bodyPr tIns="31752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sv-SE" dirty="0"/>
              <a:t>Ett exempel</a:t>
            </a:r>
            <a:endParaRPr lang="sv-SE" sz="1800" dirty="0"/>
          </a:p>
        </p:txBody>
      </p:sp>
      <p:sp>
        <p:nvSpPr>
          <p:cNvPr id="235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331565"/>
            <a:ext cx="9070975" cy="5426423"/>
          </a:xfrm>
        </p:spPr>
        <p:txBody>
          <a:bodyPr/>
          <a:lstStyle/>
          <a:p>
            <a:pPr marL="431800" indent="-323850" eaLnBrk="1">
              <a:spcAft>
                <a:spcPts val="600"/>
              </a:spcAft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v-SE" sz="2000" dirty="0"/>
              <a:t>Du är hungrig och ska gå på restaurant</a:t>
            </a:r>
          </a:p>
          <a:p>
            <a:pPr marL="431800" indent="-323850" eaLnBrk="1">
              <a:spcBef>
                <a:spcPts val="1800"/>
              </a:spcBef>
              <a:spcAft>
                <a:spcPts val="600"/>
              </a:spcAft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v-SE" sz="2000" dirty="0"/>
              <a:t>Alternativ 1</a:t>
            </a:r>
          </a:p>
          <a:p>
            <a:pPr marL="831850" lvl="1" indent="-323850" eaLnBrk="1">
              <a:spcAft>
                <a:spcPts val="600"/>
              </a:spcAft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v-SE" sz="1800" dirty="0"/>
              <a:t>Beställ dagens lunch</a:t>
            </a:r>
          </a:p>
          <a:p>
            <a:pPr marL="831850" lvl="1" indent="-323850" eaLnBrk="1">
              <a:spcAft>
                <a:spcPts val="600"/>
              </a:spcAft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v-SE" sz="1800" dirty="0"/>
              <a:t>Standardlösning</a:t>
            </a:r>
          </a:p>
          <a:p>
            <a:pPr marL="831850" lvl="1" indent="-323850" eaLnBrk="1">
              <a:spcAft>
                <a:spcPts val="600"/>
              </a:spcAft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v-SE" sz="1800" dirty="0"/>
              <a:t>Pris 140 kr</a:t>
            </a:r>
          </a:p>
          <a:p>
            <a:pPr marL="431800" indent="-323850" eaLnBrk="1">
              <a:spcBef>
                <a:spcPts val="1800"/>
              </a:spcBef>
              <a:spcAft>
                <a:spcPts val="600"/>
              </a:spcAft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v-SE" sz="2000" dirty="0"/>
              <a:t>Alternativ 2</a:t>
            </a:r>
          </a:p>
          <a:p>
            <a:pPr marL="831850" lvl="1" indent="-323850" eaLnBrk="1">
              <a:spcAft>
                <a:spcPts val="600"/>
              </a:spcAft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v-SE" sz="1800" dirty="0"/>
              <a:t>Beställ a la carte</a:t>
            </a:r>
          </a:p>
          <a:p>
            <a:pPr marL="831850" lvl="1" indent="-323850" eaLnBrk="1">
              <a:spcAft>
                <a:spcPts val="600"/>
              </a:spcAft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v-SE" sz="1800" dirty="0"/>
              <a:t>Lyxig standardlösning</a:t>
            </a:r>
          </a:p>
          <a:p>
            <a:pPr marL="831850" lvl="1" indent="-323850" eaLnBrk="1">
              <a:spcAft>
                <a:spcPts val="600"/>
              </a:spcAft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v-SE" sz="1800" dirty="0"/>
              <a:t>Pris 300 kr</a:t>
            </a:r>
          </a:p>
          <a:p>
            <a:pPr marL="431800" indent="-323850" eaLnBrk="1">
              <a:spcBef>
                <a:spcPts val="1800"/>
              </a:spcBef>
              <a:spcAft>
                <a:spcPts val="600"/>
              </a:spcAft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v-SE" sz="2000" dirty="0"/>
              <a:t>Alternativ 3</a:t>
            </a:r>
          </a:p>
          <a:p>
            <a:pPr marL="831850" lvl="1" indent="-323850" eaLnBrk="1">
              <a:spcAft>
                <a:spcPts val="600"/>
              </a:spcAft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v-SE" sz="1800" dirty="0"/>
              <a:t>Ta med ditt egna recept på din favoritlunch till restaurangen – lämna till kyparen</a:t>
            </a:r>
          </a:p>
          <a:p>
            <a:pPr marL="831850" lvl="1" indent="-323850" eaLnBrk="1">
              <a:spcAft>
                <a:spcPts val="600"/>
              </a:spcAft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v-SE" sz="1800" dirty="0"/>
              <a:t>Du bestämmer hur måltiden ska tillagas, din egen lösning</a:t>
            </a:r>
          </a:p>
          <a:p>
            <a:pPr marL="831850" lvl="1" indent="-323850" eaLnBrk="1">
              <a:spcAft>
                <a:spcPts val="600"/>
              </a:spcAft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v-SE" sz="1800" dirty="0"/>
              <a:t>Pris 1000 kr</a:t>
            </a:r>
          </a:p>
          <a:p>
            <a:pPr marL="431800" indent="-323850" eaLnBrk="1">
              <a:spcAft>
                <a:spcPts val="600"/>
              </a:spcAft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sv-SE" sz="2000" dirty="0"/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D4447BA2-CA8B-586B-C925-FA7A00AABB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138" t="30730" r="53150" b="17704"/>
          <a:stretch/>
        </p:blipFill>
        <p:spPr>
          <a:xfrm>
            <a:off x="6340301" y="539477"/>
            <a:ext cx="2300411" cy="2051942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CC58F32B-A77D-0608-BD3D-DED7E27B3EF6}"/>
              </a:ext>
            </a:extLst>
          </p:cNvPr>
          <p:cNvSpPr txBox="1"/>
          <p:nvPr/>
        </p:nvSpPr>
        <p:spPr>
          <a:xfrm rot="568708">
            <a:off x="4662148" y="3612157"/>
            <a:ext cx="4686133" cy="8652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Alternativ 3 är tyvärr mycket vanligt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Inte alltid fel, men ofta onödigt dyrt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Drar inte nytta av leverantörers expertis</a:t>
            </a:r>
          </a:p>
        </p:txBody>
      </p:sp>
    </p:spTree>
    <p:extLst>
      <p:ext uri="{BB962C8B-B14F-4D97-AF65-F5344CB8AC3E}">
        <p14:creationId xmlns:p14="http://schemas.microsoft.com/office/powerpoint/2010/main" val="39704716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Platshållare för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sv-SE" dirty="0">
                <a:latin typeface="Times New Roman" pitchFamily="18" charset="0"/>
                <a:cs typeface="Lucida Sans Unicode" pitchFamily="34" charset="0"/>
              </a:rPr>
              <a:t>Skattenytta 23-11-28</a:t>
            </a:r>
          </a:p>
        </p:txBody>
      </p:sp>
      <p:sp>
        <p:nvSpPr>
          <p:cNvPr id="23555" name="Platshållare för sidfot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sv-SE" dirty="0">
                <a:latin typeface="Times New Roman" pitchFamily="18" charset="0"/>
                <a:cs typeface="Lucida Sans Unicode" pitchFamily="34" charset="0"/>
              </a:rPr>
              <a:t>Offentliga Inköp</a:t>
            </a:r>
          </a:p>
        </p:txBody>
      </p:sp>
      <p:sp>
        <p:nvSpPr>
          <p:cNvPr id="23556" name="Platshållare för bild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DCD7F5B4-EC7B-48D6-BE05-924BE83E9486}" type="slidenum">
              <a:rPr lang="sv-SE" smtClean="0">
                <a:latin typeface="Times New Roman" pitchFamily="18" charset="0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20</a:t>
            </a:fld>
            <a:endParaRPr lang="sv-SE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52573E1-EB3E-52EF-EDB0-B48337A45C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37668" cy="779463"/>
          </a:xfrm>
        </p:spPr>
        <p:txBody>
          <a:bodyPr tIns="31752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sv-SE" sz="3200" dirty="0"/>
              <a:t>Andel inköp i offentlig sektor</a:t>
            </a:r>
          </a:p>
        </p:txBody>
      </p:sp>
      <p:sp>
        <p:nvSpPr>
          <p:cNvPr id="23561" name="Rektangel 23560">
            <a:extLst>
              <a:ext uri="{FF2B5EF4-FFF2-40B4-BE49-F238E27FC236}">
                <a16:creationId xmlns:a16="http://schemas.microsoft.com/office/drawing/2014/main" id="{B9E3E87C-E35C-EB2B-49B7-73301AC9E82E}"/>
              </a:ext>
            </a:extLst>
          </p:cNvPr>
          <p:cNvSpPr/>
          <p:nvPr/>
        </p:nvSpPr>
        <p:spPr bwMode="auto">
          <a:xfrm>
            <a:off x="8538942" y="2771737"/>
            <a:ext cx="571504" cy="221457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sv-SE" sz="1800" b="0" i="0" u="none" strike="noStrike" cap="none" normalizeH="0" baseline="0">
              <a:ln>
                <a:noFill/>
              </a:ln>
              <a:effectLst/>
              <a:latin typeface="Arial" charset="0"/>
              <a:cs typeface="Lucida Sans Unicode" charset="0"/>
            </a:endParaRPr>
          </a:p>
        </p:txBody>
      </p:sp>
      <p:sp>
        <p:nvSpPr>
          <p:cNvPr id="23562" name="Rektangel 23561">
            <a:extLst>
              <a:ext uri="{FF2B5EF4-FFF2-40B4-BE49-F238E27FC236}">
                <a16:creationId xmlns:a16="http://schemas.microsoft.com/office/drawing/2014/main" id="{891544ED-C803-AA74-DEF7-AB81B5C9EF47}"/>
              </a:ext>
            </a:extLst>
          </p:cNvPr>
          <p:cNvSpPr/>
          <p:nvPr/>
        </p:nvSpPr>
        <p:spPr bwMode="auto">
          <a:xfrm>
            <a:off x="8538942" y="4265078"/>
            <a:ext cx="571504" cy="721236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sv-SE" sz="1800" b="0" i="0" u="none" strike="noStrike" cap="none" normalizeH="0" baseline="0">
              <a:ln>
                <a:noFill/>
              </a:ln>
              <a:effectLst/>
              <a:latin typeface="Arial" charset="0"/>
              <a:cs typeface="Lucida Sans Unicode" charset="0"/>
            </a:endParaRPr>
          </a:p>
        </p:txBody>
      </p:sp>
      <p:sp>
        <p:nvSpPr>
          <p:cNvPr id="23563" name="textruta 23562">
            <a:extLst>
              <a:ext uri="{FF2B5EF4-FFF2-40B4-BE49-F238E27FC236}">
                <a16:creationId xmlns:a16="http://schemas.microsoft.com/office/drawing/2014/main" id="{9E3AA8C9-686E-A3DC-7142-4A0393AAACD4}"/>
              </a:ext>
            </a:extLst>
          </p:cNvPr>
          <p:cNvSpPr txBox="1"/>
          <p:nvPr/>
        </p:nvSpPr>
        <p:spPr>
          <a:xfrm>
            <a:off x="8538942" y="4423244"/>
            <a:ext cx="571504" cy="292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dirty="0"/>
              <a:t>35</a:t>
            </a:r>
          </a:p>
        </p:txBody>
      </p:sp>
      <p:sp>
        <p:nvSpPr>
          <p:cNvPr id="23564" name="textruta 23563">
            <a:extLst>
              <a:ext uri="{FF2B5EF4-FFF2-40B4-BE49-F238E27FC236}">
                <a16:creationId xmlns:a16="http://schemas.microsoft.com/office/drawing/2014/main" id="{F7285D1E-3180-C668-F2F9-4CAA5A04873C}"/>
              </a:ext>
            </a:extLst>
          </p:cNvPr>
          <p:cNvSpPr txBox="1"/>
          <p:nvPr/>
        </p:nvSpPr>
        <p:spPr>
          <a:xfrm>
            <a:off x="8322917" y="5137243"/>
            <a:ext cx="1325907" cy="49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Off </a:t>
            </a:r>
            <a:r>
              <a:rPr lang="sv-SE" sz="1400" dirty="0" err="1"/>
              <a:t>upphand-ling</a:t>
            </a:r>
            <a:r>
              <a:rPr lang="sv-SE" sz="1400" dirty="0"/>
              <a:t> Sverige</a:t>
            </a:r>
          </a:p>
        </p:txBody>
      </p:sp>
      <p:cxnSp>
        <p:nvCxnSpPr>
          <p:cNvPr id="23566" name="Rak pilkoppling 23565">
            <a:extLst>
              <a:ext uri="{FF2B5EF4-FFF2-40B4-BE49-F238E27FC236}">
                <a16:creationId xmlns:a16="http://schemas.microsoft.com/office/drawing/2014/main" id="{5C4B0D9E-2DB5-44FB-A489-785C64E0039D}"/>
              </a:ext>
            </a:extLst>
          </p:cNvPr>
          <p:cNvCxnSpPr>
            <a:cxnSpLocks/>
          </p:cNvCxnSpPr>
          <p:nvPr/>
        </p:nvCxnSpPr>
        <p:spPr bwMode="auto">
          <a:xfrm flipV="1">
            <a:off x="8824694" y="3707841"/>
            <a:ext cx="0" cy="584218"/>
          </a:xfrm>
          <a:prstGeom prst="straightConnector1">
            <a:avLst/>
          </a:prstGeom>
          <a:solidFill>
            <a:srgbClr val="00B8FF"/>
          </a:solidFill>
          <a:ln w="4445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" name="Rektangel 3">
            <a:extLst>
              <a:ext uri="{FF2B5EF4-FFF2-40B4-BE49-F238E27FC236}">
                <a16:creationId xmlns:a16="http://schemas.microsoft.com/office/drawing/2014/main" id="{5DE8E9D8-9F7A-C387-D6F2-26895A358D50}"/>
              </a:ext>
            </a:extLst>
          </p:cNvPr>
          <p:cNvSpPr/>
          <p:nvPr/>
        </p:nvSpPr>
        <p:spPr bwMode="auto">
          <a:xfrm>
            <a:off x="2302298" y="2771725"/>
            <a:ext cx="571504" cy="221457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sv-SE" sz="1800" b="0" i="0" u="none" strike="noStrike" cap="none" normalizeH="0" baseline="0">
              <a:ln>
                <a:noFill/>
              </a:ln>
              <a:effectLst/>
              <a:latin typeface="Arial" charset="0"/>
              <a:cs typeface="Lucida Sans Unicode" charset="0"/>
            </a:endParaRPr>
          </a:p>
        </p:txBody>
      </p:sp>
      <p:sp>
        <p:nvSpPr>
          <p:cNvPr id="35" name="Rektangel 34">
            <a:extLst>
              <a:ext uri="{FF2B5EF4-FFF2-40B4-BE49-F238E27FC236}">
                <a16:creationId xmlns:a16="http://schemas.microsoft.com/office/drawing/2014/main" id="{C7E9CE30-0280-E961-3ED8-5118F3C5723A}"/>
              </a:ext>
            </a:extLst>
          </p:cNvPr>
          <p:cNvSpPr/>
          <p:nvPr/>
        </p:nvSpPr>
        <p:spPr bwMode="auto">
          <a:xfrm>
            <a:off x="2302298" y="3190829"/>
            <a:ext cx="571504" cy="1795474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sv-SE" sz="1800" b="0" i="0" u="none" strike="noStrike" cap="none" normalizeH="0" baseline="0">
              <a:ln>
                <a:noFill/>
              </a:ln>
              <a:effectLst/>
              <a:latin typeface="Arial" charset="0"/>
              <a:cs typeface="Lucida Sans Unicode" charset="0"/>
            </a:endParaRPr>
          </a:p>
        </p:txBody>
      </p:sp>
      <p:sp>
        <p:nvSpPr>
          <p:cNvPr id="36" name="Rektangel 35">
            <a:extLst>
              <a:ext uri="{FF2B5EF4-FFF2-40B4-BE49-F238E27FC236}">
                <a16:creationId xmlns:a16="http://schemas.microsoft.com/office/drawing/2014/main" id="{F41E2CE6-89BD-E5C0-C582-721A4D1BEA8F}"/>
              </a:ext>
            </a:extLst>
          </p:cNvPr>
          <p:cNvSpPr/>
          <p:nvPr/>
        </p:nvSpPr>
        <p:spPr bwMode="auto">
          <a:xfrm>
            <a:off x="3302430" y="2771725"/>
            <a:ext cx="571504" cy="221457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sv-SE" sz="1800" b="0" i="0" u="none" strike="noStrike" cap="none" normalizeH="0" baseline="0">
              <a:ln>
                <a:noFill/>
              </a:ln>
              <a:effectLst/>
              <a:latin typeface="Arial" charset="0"/>
              <a:cs typeface="Lucida Sans Unicode" charset="0"/>
            </a:endParaRPr>
          </a:p>
        </p:txBody>
      </p:sp>
      <p:sp>
        <p:nvSpPr>
          <p:cNvPr id="37" name="Rektangel 36">
            <a:extLst>
              <a:ext uri="{FF2B5EF4-FFF2-40B4-BE49-F238E27FC236}">
                <a16:creationId xmlns:a16="http://schemas.microsoft.com/office/drawing/2014/main" id="{CEC2CB8F-8330-C586-2618-B1543C1555E3}"/>
              </a:ext>
            </a:extLst>
          </p:cNvPr>
          <p:cNvSpPr/>
          <p:nvPr/>
        </p:nvSpPr>
        <p:spPr bwMode="auto">
          <a:xfrm>
            <a:off x="3302430" y="3552927"/>
            <a:ext cx="571504" cy="1433376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sv-SE" sz="1800" b="0" i="0" u="none" strike="noStrike" cap="none" normalizeH="0" baseline="0">
              <a:ln>
                <a:noFill/>
              </a:ln>
              <a:effectLst/>
              <a:latin typeface="Arial" charset="0"/>
              <a:cs typeface="Lucida Sans Unicode" charset="0"/>
            </a:endParaRPr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id="{85068264-DB26-3FCD-6B24-5BD955A48666}"/>
              </a:ext>
            </a:extLst>
          </p:cNvPr>
          <p:cNvSpPr/>
          <p:nvPr/>
        </p:nvSpPr>
        <p:spPr bwMode="auto">
          <a:xfrm>
            <a:off x="5302694" y="2771725"/>
            <a:ext cx="571504" cy="221457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sv-SE" sz="1800" b="0" i="0" u="none" strike="noStrike" cap="none" normalizeH="0" baseline="0">
              <a:ln>
                <a:noFill/>
              </a:ln>
              <a:effectLst/>
              <a:latin typeface="Arial" charset="0"/>
              <a:cs typeface="Lucida Sans Unicode" charset="0"/>
            </a:endParaRPr>
          </a:p>
        </p:txBody>
      </p:sp>
      <p:sp>
        <p:nvSpPr>
          <p:cNvPr id="41" name="Rektangel 40">
            <a:extLst>
              <a:ext uri="{FF2B5EF4-FFF2-40B4-BE49-F238E27FC236}">
                <a16:creationId xmlns:a16="http://schemas.microsoft.com/office/drawing/2014/main" id="{D8498842-867F-2A8E-6ADF-4154A1B4710F}"/>
              </a:ext>
            </a:extLst>
          </p:cNvPr>
          <p:cNvSpPr/>
          <p:nvPr/>
        </p:nvSpPr>
        <p:spPr bwMode="auto">
          <a:xfrm>
            <a:off x="5302694" y="2985955"/>
            <a:ext cx="571504" cy="2000348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sv-SE" sz="1800" b="0" i="0" u="none" strike="noStrike" cap="none" normalizeH="0" baseline="0">
              <a:ln>
                <a:noFill/>
              </a:ln>
              <a:effectLst/>
              <a:latin typeface="Arial" charset="0"/>
              <a:cs typeface="Lucida Sans Unicode" charset="0"/>
            </a:endParaRPr>
          </a:p>
        </p:txBody>
      </p:sp>
      <p:sp>
        <p:nvSpPr>
          <p:cNvPr id="42" name="Rektangel 41">
            <a:extLst>
              <a:ext uri="{FF2B5EF4-FFF2-40B4-BE49-F238E27FC236}">
                <a16:creationId xmlns:a16="http://schemas.microsoft.com/office/drawing/2014/main" id="{BDD8DFBA-ACA9-DCFA-4285-903C75040C22}"/>
              </a:ext>
            </a:extLst>
          </p:cNvPr>
          <p:cNvSpPr/>
          <p:nvPr/>
        </p:nvSpPr>
        <p:spPr bwMode="auto">
          <a:xfrm>
            <a:off x="6374264" y="2771725"/>
            <a:ext cx="571504" cy="221457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sv-SE" sz="1800" b="0" i="0" u="none" strike="noStrike" cap="none" normalizeH="0" baseline="0">
              <a:ln>
                <a:noFill/>
              </a:ln>
              <a:effectLst/>
              <a:latin typeface="Arial" charset="0"/>
              <a:cs typeface="Lucida Sans Unicode" charset="0"/>
            </a:endParaRPr>
          </a:p>
        </p:txBody>
      </p:sp>
      <p:sp>
        <p:nvSpPr>
          <p:cNvPr id="43" name="Rektangel 42">
            <a:extLst>
              <a:ext uri="{FF2B5EF4-FFF2-40B4-BE49-F238E27FC236}">
                <a16:creationId xmlns:a16="http://schemas.microsoft.com/office/drawing/2014/main" id="{F52D6E91-6472-9E33-4538-A2C1C74689A3}"/>
              </a:ext>
            </a:extLst>
          </p:cNvPr>
          <p:cNvSpPr/>
          <p:nvPr/>
        </p:nvSpPr>
        <p:spPr bwMode="auto">
          <a:xfrm>
            <a:off x="6374264" y="3373762"/>
            <a:ext cx="571504" cy="1658576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sv-SE" sz="1800" b="0" i="0" u="none" strike="noStrike" cap="none" normalizeH="0" baseline="0">
              <a:ln>
                <a:noFill/>
              </a:ln>
              <a:effectLst/>
              <a:latin typeface="Arial" charset="0"/>
              <a:cs typeface="Lucida Sans Unicode" charset="0"/>
            </a:endParaRPr>
          </a:p>
        </p:txBody>
      </p:sp>
      <p:sp>
        <p:nvSpPr>
          <p:cNvPr id="44" name="Rektangel 43">
            <a:extLst>
              <a:ext uri="{FF2B5EF4-FFF2-40B4-BE49-F238E27FC236}">
                <a16:creationId xmlns:a16="http://schemas.microsoft.com/office/drawing/2014/main" id="{B6D99CDF-A5E4-5D60-82A5-043993CC2A70}"/>
              </a:ext>
            </a:extLst>
          </p:cNvPr>
          <p:cNvSpPr/>
          <p:nvPr/>
        </p:nvSpPr>
        <p:spPr bwMode="auto">
          <a:xfrm>
            <a:off x="7445834" y="2771725"/>
            <a:ext cx="571504" cy="221457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sv-SE" sz="1800" b="0" i="0" u="none" strike="noStrike" cap="none" normalizeH="0" baseline="0">
              <a:ln>
                <a:noFill/>
              </a:ln>
              <a:effectLst/>
              <a:latin typeface="Arial" charset="0"/>
              <a:cs typeface="Lucida Sans Unicode" charset="0"/>
            </a:endParaRPr>
          </a:p>
        </p:txBody>
      </p:sp>
      <p:sp>
        <p:nvSpPr>
          <p:cNvPr id="45" name="Rektangel 44">
            <a:extLst>
              <a:ext uri="{FF2B5EF4-FFF2-40B4-BE49-F238E27FC236}">
                <a16:creationId xmlns:a16="http://schemas.microsoft.com/office/drawing/2014/main" id="{ACF3B288-2403-36AA-4C16-1D05819ED08E}"/>
              </a:ext>
            </a:extLst>
          </p:cNvPr>
          <p:cNvSpPr/>
          <p:nvPr/>
        </p:nvSpPr>
        <p:spPr bwMode="auto">
          <a:xfrm>
            <a:off x="7445834" y="3419800"/>
            <a:ext cx="571504" cy="1566503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sv-SE" sz="1800" b="0" i="0" u="none" strike="noStrike" cap="none" normalizeH="0" baseline="0">
              <a:ln>
                <a:noFill/>
              </a:ln>
              <a:effectLst/>
              <a:latin typeface="Arial" charset="0"/>
              <a:cs typeface="Lucida Sans Unicode" charset="0"/>
            </a:endParaRPr>
          </a:p>
        </p:txBody>
      </p:sp>
      <p:sp>
        <p:nvSpPr>
          <p:cNvPr id="47" name="textruta 46">
            <a:extLst>
              <a:ext uri="{FF2B5EF4-FFF2-40B4-BE49-F238E27FC236}">
                <a16:creationId xmlns:a16="http://schemas.microsoft.com/office/drawing/2014/main" id="{2879DFFA-FB0F-E3E4-8C51-C6048D725FA4}"/>
              </a:ext>
            </a:extLst>
          </p:cNvPr>
          <p:cNvSpPr txBox="1"/>
          <p:nvPr/>
        </p:nvSpPr>
        <p:spPr>
          <a:xfrm>
            <a:off x="2158034" y="5127708"/>
            <a:ext cx="785818" cy="292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dirty="0"/>
              <a:t>Scania</a:t>
            </a:r>
          </a:p>
        </p:txBody>
      </p:sp>
      <p:sp>
        <p:nvSpPr>
          <p:cNvPr id="48" name="textruta 47">
            <a:extLst>
              <a:ext uri="{FF2B5EF4-FFF2-40B4-BE49-F238E27FC236}">
                <a16:creationId xmlns:a16="http://schemas.microsoft.com/office/drawing/2014/main" id="{8EDB5A11-885B-4D62-4FC7-042488E80DFC}"/>
              </a:ext>
            </a:extLst>
          </p:cNvPr>
          <p:cNvSpPr txBox="1"/>
          <p:nvPr/>
        </p:nvSpPr>
        <p:spPr>
          <a:xfrm>
            <a:off x="3142454" y="5129179"/>
            <a:ext cx="889746" cy="49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dirty="0"/>
              <a:t>Scandic </a:t>
            </a:r>
            <a:r>
              <a:rPr lang="sv-SE" sz="1400" dirty="0" err="1"/>
              <a:t>Hotels</a:t>
            </a:r>
            <a:endParaRPr lang="sv-SE" sz="1400" dirty="0"/>
          </a:p>
        </p:txBody>
      </p:sp>
      <p:sp>
        <p:nvSpPr>
          <p:cNvPr id="50" name="textruta 49">
            <a:extLst>
              <a:ext uri="{FF2B5EF4-FFF2-40B4-BE49-F238E27FC236}">
                <a16:creationId xmlns:a16="http://schemas.microsoft.com/office/drawing/2014/main" id="{D32D0281-1024-1F25-86C4-DA92DB1B171D}"/>
              </a:ext>
            </a:extLst>
          </p:cNvPr>
          <p:cNvSpPr txBox="1"/>
          <p:nvPr/>
        </p:nvSpPr>
        <p:spPr>
          <a:xfrm>
            <a:off x="5270036" y="5134216"/>
            <a:ext cx="785818" cy="292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dirty="0"/>
              <a:t>Bilia</a:t>
            </a:r>
          </a:p>
        </p:txBody>
      </p:sp>
      <p:sp>
        <p:nvSpPr>
          <p:cNvPr id="51" name="textruta 50">
            <a:extLst>
              <a:ext uri="{FF2B5EF4-FFF2-40B4-BE49-F238E27FC236}">
                <a16:creationId xmlns:a16="http://schemas.microsoft.com/office/drawing/2014/main" id="{B543E8E2-341A-B11D-98E1-2DFC8C320C4C}"/>
              </a:ext>
            </a:extLst>
          </p:cNvPr>
          <p:cNvSpPr txBox="1"/>
          <p:nvPr/>
        </p:nvSpPr>
        <p:spPr>
          <a:xfrm>
            <a:off x="6302826" y="5127709"/>
            <a:ext cx="785818" cy="292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Elekta</a:t>
            </a:r>
          </a:p>
        </p:txBody>
      </p:sp>
      <p:sp>
        <p:nvSpPr>
          <p:cNvPr id="52" name="textruta 51">
            <a:extLst>
              <a:ext uri="{FF2B5EF4-FFF2-40B4-BE49-F238E27FC236}">
                <a16:creationId xmlns:a16="http://schemas.microsoft.com/office/drawing/2014/main" id="{DACFE381-59FF-F2BB-99F6-26C869910688}"/>
              </a:ext>
            </a:extLst>
          </p:cNvPr>
          <p:cNvSpPr txBox="1"/>
          <p:nvPr/>
        </p:nvSpPr>
        <p:spPr>
          <a:xfrm>
            <a:off x="7249174" y="5129179"/>
            <a:ext cx="889746" cy="292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dirty="0"/>
              <a:t>Ericsson</a:t>
            </a:r>
          </a:p>
        </p:txBody>
      </p:sp>
      <p:sp>
        <p:nvSpPr>
          <p:cNvPr id="53" name="textruta 52">
            <a:extLst>
              <a:ext uri="{FF2B5EF4-FFF2-40B4-BE49-F238E27FC236}">
                <a16:creationId xmlns:a16="http://schemas.microsoft.com/office/drawing/2014/main" id="{0708335F-937B-EDB9-70D7-BAF670D8E35C}"/>
              </a:ext>
            </a:extLst>
          </p:cNvPr>
          <p:cNvSpPr txBox="1"/>
          <p:nvPr/>
        </p:nvSpPr>
        <p:spPr>
          <a:xfrm>
            <a:off x="2302298" y="3557544"/>
            <a:ext cx="571504" cy="292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dirty="0"/>
              <a:t>81%</a:t>
            </a:r>
          </a:p>
        </p:txBody>
      </p:sp>
      <p:sp>
        <p:nvSpPr>
          <p:cNvPr id="54" name="textruta 53">
            <a:extLst>
              <a:ext uri="{FF2B5EF4-FFF2-40B4-BE49-F238E27FC236}">
                <a16:creationId xmlns:a16="http://schemas.microsoft.com/office/drawing/2014/main" id="{83E8A572-DA17-16D4-77F9-08E9A5013785}"/>
              </a:ext>
            </a:extLst>
          </p:cNvPr>
          <p:cNvSpPr txBox="1"/>
          <p:nvPr/>
        </p:nvSpPr>
        <p:spPr>
          <a:xfrm>
            <a:off x="3302430" y="3557543"/>
            <a:ext cx="571504" cy="292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dirty="0"/>
              <a:t>65%</a:t>
            </a:r>
          </a:p>
        </p:txBody>
      </p:sp>
      <p:sp>
        <p:nvSpPr>
          <p:cNvPr id="56" name="textruta 55">
            <a:extLst>
              <a:ext uri="{FF2B5EF4-FFF2-40B4-BE49-F238E27FC236}">
                <a16:creationId xmlns:a16="http://schemas.microsoft.com/office/drawing/2014/main" id="{725A051E-9A6F-B552-2B13-98E9B83D9722}"/>
              </a:ext>
            </a:extLst>
          </p:cNvPr>
          <p:cNvSpPr txBox="1"/>
          <p:nvPr/>
        </p:nvSpPr>
        <p:spPr>
          <a:xfrm>
            <a:off x="5302694" y="3559136"/>
            <a:ext cx="571504" cy="292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dirty="0"/>
              <a:t>89%</a:t>
            </a:r>
          </a:p>
        </p:txBody>
      </p:sp>
      <p:sp>
        <p:nvSpPr>
          <p:cNvPr id="57" name="textruta 56">
            <a:extLst>
              <a:ext uri="{FF2B5EF4-FFF2-40B4-BE49-F238E27FC236}">
                <a16:creationId xmlns:a16="http://schemas.microsoft.com/office/drawing/2014/main" id="{2583FA9A-5E97-C883-21E3-D25C1B5C3DB5}"/>
              </a:ext>
            </a:extLst>
          </p:cNvPr>
          <p:cNvSpPr txBox="1"/>
          <p:nvPr/>
        </p:nvSpPr>
        <p:spPr>
          <a:xfrm>
            <a:off x="7492575" y="3562719"/>
            <a:ext cx="571504" cy="292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dirty="0"/>
              <a:t>66%</a:t>
            </a:r>
          </a:p>
        </p:txBody>
      </p:sp>
      <p:cxnSp>
        <p:nvCxnSpPr>
          <p:cNvPr id="58" name="Rak pil 37">
            <a:extLst>
              <a:ext uri="{FF2B5EF4-FFF2-40B4-BE49-F238E27FC236}">
                <a16:creationId xmlns:a16="http://schemas.microsoft.com/office/drawing/2014/main" id="{A7835EFE-917E-67D1-0533-B52E9639D742}"/>
              </a:ext>
            </a:extLst>
          </p:cNvPr>
          <p:cNvCxnSpPr/>
          <p:nvPr/>
        </p:nvCxnSpPr>
        <p:spPr bwMode="auto">
          <a:xfrm rot="5400000" flipH="1" flipV="1">
            <a:off x="906183" y="4093328"/>
            <a:ext cx="1785950" cy="1588"/>
          </a:xfrm>
          <a:prstGeom prst="straightConnector1">
            <a:avLst/>
          </a:prstGeom>
          <a:solidFill>
            <a:srgbClr val="00B8FF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9" name="Rak pil 39">
            <a:extLst>
              <a:ext uri="{FF2B5EF4-FFF2-40B4-BE49-F238E27FC236}">
                <a16:creationId xmlns:a16="http://schemas.microsoft.com/office/drawing/2014/main" id="{C8BC041B-B785-46C0-0C2D-B92AED1A3BD5}"/>
              </a:ext>
            </a:extLst>
          </p:cNvPr>
          <p:cNvCxnSpPr/>
          <p:nvPr/>
        </p:nvCxnSpPr>
        <p:spPr bwMode="auto">
          <a:xfrm rot="5400000" flipH="1" flipV="1">
            <a:off x="44194" y="3878617"/>
            <a:ext cx="2213784" cy="1588"/>
          </a:xfrm>
          <a:prstGeom prst="straightConnector1">
            <a:avLst/>
          </a:prstGeom>
          <a:solidFill>
            <a:srgbClr val="00B8FF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0" name="textruta 59">
            <a:extLst>
              <a:ext uri="{FF2B5EF4-FFF2-40B4-BE49-F238E27FC236}">
                <a16:creationId xmlns:a16="http://schemas.microsoft.com/office/drawing/2014/main" id="{64D043D1-BDF3-4B63-EF8C-AD24DECF1789}"/>
              </a:ext>
            </a:extLst>
          </p:cNvPr>
          <p:cNvSpPr txBox="1"/>
          <p:nvPr/>
        </p:nvSpPr>
        <p:spPr>
          <a:xfrm rot="16200000">
            <a:off x="-72256" y="3813502"/>
            <a:ext cx="2232248" cy="292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Total kostnad i företaget</a:t>
            </a:r>
          </a:p>
        </p:txBody>
      </p:sp>
      <p:sp>
        <p:nvSpPr>
          <p:cNvPr id="61" name="textruta 60">
            <a:extLst>
              <a:ext uri="{FF2B5EF4-FFF2-40B4-BE49-F238E27FC236}">
                <a16:creationId xmlns:a16="http://schemas.microsoft.com/office/drawing/2014/main" id="{1640A003-7686-302E-B0B3-A3733837A5A7}"/>
              </a:ext>
            </a:extLst>
          </p:cNvPr>
          <p:cNvSpPr txBox="1"/>
          <p:nvPr/>
        </p:nvSpPr>
        <p:spPr>
          <a:xfrm rot="16200000">
            <a:off x="647824" y="3885510"/>
            <a:ext cx="2088232" cy="292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Varav inköpskostnad</a:t>
            </a:r>
          </a:p>
        </p:txBody>
      </p:sp>
      <p:cxnSp>
        <p:nvCxnSpPr>
          <p:cNvPr id="62" name="Rak 41">
            <a:extLst>
              <a:ext uri="{FF2B5EF4-FFF2-40B4-BE49-F238E27FC236}">
                <a16:creationId xmlns:a16="http://schemas.microsoft.com/office/drawing/2014/main" id="{B5ADA6A8-2803-4815-7301-6779E2E02965}"/>
              </a:ext>
            </a:extLst>
          </p:cNvPr>
          <p:cNvCxnSpPr/>
          <p:nvPr/>
        </p:nvCxnSpPr>
        <p:spPr bwMode="auto">
          <a:xfrm>
            <a:off x="1007864" y="2771725"/>
            <a:ext cx="1296144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Rak 42">
            <a:extLst>
              <a:ext uri="{FF2B5EF4-FFF2-40B4-BE49-F238E27FC236}">
                <a16:creationId xmlns:a16="http://schemas.microsoft.com/office/drawing/2014/main" id="{7B53100D-19D9-3550-77C3-D3F98950649E}"/>
              </a:ext>
            </a:extLst>
          </p:cNvPr>
          <p:cNvCxnSpPr/>
          <p:nvPr/>
        </p:nvCxnSpPr>
        <p:spPr bwMode="auto">
          <a:xfrm rot="5400000" flipH="1" flipV="1">
            <a:off x="1997974" y="2882499"/>
            <a:ext cx="0" cy="61206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23552" name="textruta 23551">
            <a:extLst>
              <a:ext uri="{FF2B5EF4-FFF2-40B4-BE49-F238E27FC236}">
                <a16:creationId xmlns:a16="http://schemas.microsoft.com/office/drawing/2014/main" id="{F253E93D-CDDE-38F6-8392-E31ED3ECC9E7}"/>
              </a:ext>
            </a:extLst>
          </p:cNvPr>
          <p:cNvSpPr txBox="1"/>
          <p:nvPr/>
        </p:nvSpPr>
        <p:spPr>
          <a:xfrm>
            <a:off x="6391252" y="3552927"/>
            <a:ext cx="571504" cy="292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dirty="0"/>
              <a:t>69%</a:t>
            </a:r>
          </a:p>
        </p:txBody>
      </p:sp>
      <p:sp>
        <p:nvSpPr>
          <p:cNvPr id="23565" name="Ellips 23564">
            <a:extLst>
              <a:ext uri="{FF2B5EF4-FFF2-40B4-BE49-F238E27FC236}">
                <a16:creationId xmlns:a16="http://schemas.microsoft.com/office/drawing/2014/main" id="{F77278DE-4ED3-1527-E6F4-012BE412EDD3}"/>
              </a:ext>
            </a:extLst>
          </p:cNvPr>
          <p:cNvSpPr/>
          <p:nvPr/>
        </p:nvSpPr>
        <p:spPr bwMode="auto">
          <a:xfrm>
            <a:off x="7978879" y="2483705"/>
            <a:ext cx="1741953" cy="3456372"/>
          </a:xfrm>
          <a:prstGeom prst="ellips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sv-SE" sz="1800" b="0" i="0" u="none" strike="noStrike" cap="none" normalizeH="0" baseline="0">
              <a:ln>
                <a:noFill/>
              </a:ln>
              <a:effectLst/>
              <a:latin typeface="Arial" charset="0"/>
              <a:cs typeface="Lucida Sans Unicode" charset="0"/>
            </a:endParaRP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FA849032-4ECB-1564-1D21-627861F87DB8}"/>
              </a:ext>
            </a:extLst>
          </p:cNvPr>
          <p:cNvSpPr/>
          <p:nvPr/>
        </p:nvSpPr>
        <p:spPr bwMode="auto">
          <a:xfrm>
            <a:off x="4302562" y="2771725"/>
            <a:ext cx="571504" cy="221457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sv-SE" sz="1800" b="0" i="0" u="none" strike="noStrike" cap="none" normalizeH="0" baseline="0">
              <a:ln>
                <a:noFill/>
              </a:ln>
              <a:effectLst/>
              <a:latin typeface="Arial" charset="0"/>
              <a:cs typeface="Lucida Sans Unicode" charset="0"/>
            </a:endParaRP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3D94F939-A86F-BD0A-4FF7-1877A2E36EB9}"/>
              </a:ext>
            </a:extLst>
          </p:cNvPr>
          <p:cNvSpPr/>
          <p:nvPr/>
        </p:nvSpPr>
        <p:spPr bwMode="auto">
          <a:xfrm>
            <a:off x="4302562" y="3059757"/>
            <a:ext cx="571504" cy="1926545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sv-SE" sz="1800" b="0" i="0" u="none" strike="noStrike" cap="none" normalizeH="0" baseline="0">
              <a:ln>
                <a:noFill/>
              </a:ln>
              <a:effectLst/>
              <a:latin typeface="Arial" charset="0"/>
              <a:cs typeface="Lucida Sans Unicode" charset="0"/>
            </a:endParaRP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E6650D63-EEEB-729A-5A98-29D7BB0039A3}"/>
              </a:ext>
            </a:extLst>
          </p:cNvPr>
          <p:cNvSpPr txBox="1"/>
          <p:nvPr/>
        </p:nvSpPr>
        <p:spPr>
          <a:xfrm>
            <a:off x="4219760" y="5129179"/>
            <a:ext cx="889746" cy="292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Billerud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2CEF9101-AFBE-B036-898C-55E6F58AF186}"/>
              </a:ext>
            </a:extLst>
          </p:cNvPr>
          <p:cNvSpPr txBox="1"/>
          <p:nvPr/>
        </p:nvSpPr>
        <p:spPr>
          <a:xfrm>
            <a:off x="4302562" y="3563813"/>
            <a:ext cx="571504" cy="292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dirty="0"/>
              <a:t>84%</a:t>
            </a:r>
          </a:p>
        </p:txBody>
      </p:sp>
      <p:cxnSp>
        <p:nvCxnSpPr>
          <p:cNvPr id="46" name="Rak 22">
            <a:extLst>
              <a:ext uri="{FF2B5EF4-FFF2-40B4-BE49-F238E27FC236}">
                <a16:creationId xmlns:a16="http://schemas.microsoft.com/office/drawing/2014/main" id="{3D24B268-A16E-1428-9BA2-FC7DCD068F05}"/>
              </a:ext>
            </a:extLst>
          </p:cNvPr>
          <p:cNvCxnSpPr>
            <a:cxnSpLocks/>
          </p:cNvCxnSpPr>
          <p:nvPr/>
        </p:nvCxnSpPr>
        <p:spPr bwMode="auto">
          <a:xfrm>
            <a:off x="2087984" y="3914733"/>
            <a:ext cx="72008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813522848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Platshållare för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sv-SE" dirty="0">
                <a:latin typeface="Times New Roman" pitchFamily="18" charset="0"/>
                <a:cs typeface="Lucida Sans Unicode" pitchFamily="34" charset="0"/>
              </a:rPr>
              <a:t>Skattenytta 23-11-28</a:t>
            </a:r>
          </a:p>
        </p:txBody>
      </p:sp>
      <p:sp>
        <p:nvSpPr>
          <p:cNvPr id="23555" name="Platshållare för sidfot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sv-SE" dirty="0">
                <a:latin typeface="Times New Roman" pitchFamily="18" charset="0"/>
                <a:cs typeface="Lucida Sans Unicode" pitchFamily="34" charset="0"/>
              </a:rPr>
              <a:t>Offentliga Inköp</a:t>
            </a:r>
          </a:p>
        </p:txBody>
      </p:sp>
      <p:sp>
        <p:nvSpPr>
          <p:cNvPr id="23556" name="Platshållare för bild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DCD7F5B4-EC7B-48D6-BE05-924BE83E9486}" type="slidenum">
              <a:rPr lang="sv-SE" smtClean="0">
                <a:latin typeface="Times New Roman" pitchFamily="18" charset="0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21</a:t>
            </a:fld>
            <a:endParaRPr lang="sv-SE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52573E1-EB3E-52EF-EDB0-B48337A45C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37668" cy="779463"/>
          </a:xfrm>
        </p:spPr>
        <p:txBody>
          <a:bodyPr tIns="31752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sv-SE" sz="3200" dirty="0"/>
              <a:t>Andel inköp i offentlig sektor</a:t>
            </a:r>
          </a:p>
        </p:txBody>
      </p:sp>
      <p:sp>
        <p:nvSpPr>
          <p:cNvPr id="23553" name="Rektangel 23552">
            <a:extLst>
              <a:ext uri="{FF2B5EF4-FFF2-40B4-BE49-F238E27FC236}">
                <a16:creationId xmlns:a16="http://schemas.microsoft.com/office/drawing/2014/main" id="{39FCB23A-D459-7E5D-A861-5122BDC49C5E}"/>
              </a:ext>
            </a:extLst>
          </p:cNvPr>
          <p:cNvSpPr/>
          <p:nvPr/>
        </p:nvSpPr>
        <p:spPr bwMode="auto">
          <a:xfrm>
            <a:off x="8538942" y="2771737"/>
            <a:ext cx="571504" cy="221457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sv-SE" sz="1800" b="0" i="0" u="none" strike="noStrike" cap="none" normalizeH="0" baseline="0">
              <a:ln>
                <a:noFill/>
              </a:ln>
              <a:effectLst/>
              <a:latin typeface="Arial" charset="0"/>
              <a:cs typeface="Lucida Sans Unicode" charset="0"/>
            </a:endParaRPr>
          </a:p>
        </p:txBody>
      </p:sp>
      <p:sp>
        <p:nvSpPr>
          <p:cNvPr id="23557" name="Rektangel 23556">
            <a:extLst>
              <a:ext uri="{FF2B5EF4-FFF2-40B4-BE49-F238E27FC236}">
                <a16:creationId xmlns:a16="http://schemas.microsoft.com/office/drawing/2014/main" id="{8D911EE1-049D-39F5-47D0-23ECCDFCA54D}"/>
              </a:ext>
            </a:extLst>
          </p:cNvPr>
          <p:cNvSpPr/>
          <p:nvPr/>
        </p:nvSpPr>
        <p:spPr bwMode="auto">
          <a:xfrm>
            <a:off x="8538942" y="3707847"/>
            <a:ext cx="571504" cy="1278468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sv-SE" sz="1800" b="0" i="0" u="none" strike="noStrike" cap="none" normalizeH="0" baseline="0">
              <a:ln>
                <a:noFill/>
              </a:ln>
              <a:effectLst/>
              <a:latin typeface="Arial" charset="0"/>
              <a:cs typeface="Lucida Sans Unicode" charset="0"/>
            </a:endParaRPr>
          </a:p>
        </p:txBody>
      </p:sp>
      <p:sp>
        <p:nvSpPr>
          <p:cNvPr id="23558" name="textruta 23557">
            <a:extLst>
              <a:ext uri="{FF2B5EF4-FFF2-40B4-BE49-F238E27FC236}">
                <a16:creationId xmlns:a16="http://schemas.microsoft.com/office/drawing/2014/main" id="{18528318-2D53-588E-4AE6-980735243A05}"/>
              </a:ext>
            </a:extLst>
          </p:cNvPr>
          <p:cNvSpPr txBox="1"/>
          <p:nvPr/>
        </p:nvSpPr>
        <p:spPr>
          <a:xfrm>
            <a:off x="8538942" y="4067881"/>
            <a:ext cx="571504" cy="292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dirty="0"/>
              <a:t>60</a:t>
            </a:r>
          </a:p>
        </p:txBody>
      </p:sp>
      <p:sp>
        <p:nvSpPr>
          <p:cNvPr id="23559" name="textruta 23558">
            <a:extLst>
              <a:ext uri="{FF2B5EF4-FFF2-40B4-BE49-F238E27FC236}">
                <a16:creationId xmlns:a16="http://schemas.microsoft.com/office/drawing/2014/main" id="{1DEDE430-9902-82C9-0D0F-8D2012020D9A}"/>
              </a:ext>
            </a:extLst>
          </p:cNvPr>
          <p:cNvSpPr txBox="1"/>
          <p:nvPr/>
        </p:nvSpPr>
        <p:spPr>
          <a:xfrm>
            <a:off x="8322917" y="5137243"/>
            <a:ext cx="1325907" cy="49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Off </a:t>
            </a:r>
            <a:r>
              <a:rPr lang="sv-SE" sz="1400" dirty="0" err="1"/>
              <a:t>upphand-ling</a:t>
            </a:r>
            <a:r>
              <a:rPr lang="sv-SE" sz="1400" dirty="0"/>
              <a:t> Sverige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8434C9F4-2B14-E6B2-06F4-6571203F4184}"/>
              </a:ext>
            </a:extLst>
          </p:cNvPr>
          <p:cNvSpPr/>
          <p:nvPr/>
        </p:nvSpPr>
        <p:spPr bwMode="auto">
          <a:xfrm>
            <a:off x="2302298" y="2771725"/>
            <a:ext cx="571504" cy="221457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sv-SE" sz="1800" b="0" i="0" u="none" strike="noStrike" cap="none" normalizeH="0" baseline="0">
              <a:ln>
                <a:noFill/>
              </a:ln>
              <a:effectLst/>
              <a:latin typeface="Arial" charset="0"/>
              <a:cs typeface="Lucida Sans Unicode" charset="0"/>
            </a:endParaRP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04B4D2B3-E4C0-0610-1EC2-6B3F74CB9DA5}"/>
              </a:ext>
            </a:extLst>
          </p:cNvPr>
          <p:cNvSpPr/>
          <p:nvPr/>
        </p:nvSpPr>
        <p:spPr bwMode="auto">
          <a:xfrm>
            <a:off x="2302298" y="3190829"/>
            <a:ext cx="571504" cy="1795474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sv-SE" sz="1800" b="0" i="0" u="none" strike="noStrike" cap="none" normalizeH="0" baseline="0">
              <a:ln>
                <a:noFill/>
              </a:ln>
              <a:effectLst/>
              <a:latin typeface="Arial" charset="0"/>
              <a:cs typeface="Lucida Sans Unicode" charset="0"/>
            </a:endParaRP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0464BA3E-433B-88E1-E59F-3540E0EC8C78}"/>
              </a:ext>
            </a:extLst>
          </p:cNvPr>
          <p:cNvSpPr/>
          <p:nvPr/>
        </p:nvSpPr>
        <p:spPr bwMode="auto">
          <a:xfrm>
            <a:off x="3302430" y="2771725"/>
            <a:ext cx="571504" cy="221457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sv-SE" sz="1800" b="0" i="0" u="none" strike="noStrike" cap="none" normalizeH="0" baseline="0">
              <a:ln>
                <a:noFill/>
              </a:ln>
              <a:effectLst/>
              <a:latin typeface="Arial" charset="0"/>
              <a:cs typeface="Lucida Sans Unicode" charset="0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6FAD2E8B-0DCE-EA93-8030-3B42C88991DF}"/>
              </a:ext>
            </a:extLst>
          </p:cNvPr>
          <p:cNvSpPr/>
          <p:nvPr/>
        </p:nvSpPr>
        <p:spPr bwMode="auto">
          <a:xfrm>
            <a:off x="3302430" y="3552927"/>
            <a:ext cx="571504" cy="1433376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sv-SE" sz="1800" b="0" i="0" u="none" strike="noStrike" cap="none" normalizeH="0" baseline="0">
              <a:ln>
                <a:noFill/>
              </a:ln>
              <a:effectLst/>
              <a:latin typeface="Arial" charset="0"/>
              <a:cs typeface="Lucida Sans Unicode" charset="0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041151D9-E207-CD00-13A4-5AEC40B325B2}"/>
              </a:ext>
            </a:extLst>
          </p:cNvPr>
          <p:cNvSpPr/>
          <p:nvPr/>
        </p:nvSpPr>
        <p:spPr bwMode="auto">
          <a:xfrm>
            <a:off x="5302694" y="2771725"/>
            <a:ext cx="571504" cy="221457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sv-SE" sz="1800" b="0" i="0" u="none" strike="noStrike" cap="none" normalizeH="0" baseline="0">
              <a:ln>
                <a:noFill/>
              </a:ln>
              <a:effectLst/>
              <a:latin typeface="Arial" charset="0"/>
              <a:cs typeface="Lucida Sans Unicode" charset="0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1AA5B0E2-BFC1-64E3-E0D1-F6C4E90A43BA}"/>
              </a:ext>
            </a:extLst>
          </p:cNvPr>
          <p:cNvSpPr/>
          <p:nvPr/>
        </p:nvSpPr>
        <p:spPr bwMode="auto">
          <a:xfrm>
            <a:off x="5302694" y="2985955"/>
            <a:ext cx="571504" cy="2000348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sv-SE" sz="1800" b="0" i="0" u="none" strike="noStrike" cap="none" normalizeH="0" baseline="0">
              <a:ln>
                <a:noFill/>
              </a:ln>
              <a:effectLst/>
              <a:latin typeface="Arial" charset="0"/>
              <a:cs typeface="Lucida Sans Unicode" charset="0"/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D0684213-C77D-9D77-44A6-D85A81B901E6}"/>
              </a:ext>
            </a:extLst>
          </p:cNvPr>
          <p:cNvSpPr/>
          <p:nvPr/>
        </p:nvSpPr>
        <p:spPr bwMode="auto">
          <a:xfrm>
            <a:off x="6374264" y="2771725"/>
            <a:ext cx="571504" cy="221457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sv-SE" sz="1800" b="0" i="0" u="none" strike="noStrike" cap="none" normalizeH="0" baseline="0">
              <a:ln>
                <a:noFill/>
              </a:ln>
              <a:effectLst/>
              <a:latin typeface="Arial" charset="0"/>
              <a:cs typeface="Lucida Sans Unicode" charset="0"/>
            </a:endParaRP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6D4FF929-43B5-0291-1E03-CC4627768D9E}"/>
              </a:ext>
            </a:extLst>
          </p:cNvPr>
          <p:cNvSpPr/>
          <p:nvPr/>
        </p:nvSpPr>
        <p:spPr bwMode="auto">
          <a:xfrm>
            <a:off x="6374264" y="3373762"/>
            <a:ext cx="571504" cy="1658576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sv-SE" sz="1800" b="0" i="0" u="none" strike="noStrike" cap="none" normalizeH="0" baseline="0">
              <a:ln>
                <a:noFill/>
              </a:ln>
              <a:effectLst/>
              <a:latin typeface="Arial" charset="0"/>
              <a:cs typeface="Lucida Sans Unicode" charset="0"/>
            </a:endParaRP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8C59770D-2339-E572-823B-264A89D955B3}"/>
              </a:ext>
            </a:extLst>
          </p:cNvPr>
          <p:cNvSpPr/>
          <p:nvPr/>
        </p:nvSpPr>
        <p:spPr bwMode="auto">
          <a:xfrm>
            <a:off x="7445834" y="2771725"/>
            <a:ext cx="571504" cy="221457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sv-SE" sz="1800" b="0" i="0" u="none" strike="noStrike" cap="none" normalizeH="0" baseline="0">
              <a:ln>
                <a:noFill/>
              </a:ln>
              <a:effectLst/>
              <a:latin typeface="Arial" charset="0"/>
              <a:cs typeface="Lucida Sans Unicode" charset="0"/>
            </a:endParaRP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66399FF2-1914-677F-C92A-293EE5319EC4}"/>
              </a:ext>
            </a:extLst>
          </p:cNvPr>
          <p:cNvSpPr/>
          <p:nvPr/>
        </p:nvSpPr>
        <p:spPr bwMode="auto">
          <a:xfrm>
            <a:off x="7445834" y="3419800"/>
            <a:ext cx="571504" cy="1566503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sv-SE" sz="1800" b="0" i="0" u="none" strike="noStrike" cap="none" normalizeH="0" baseline="0">
              <a:ln>
                <a:noFill/>
              </a:ln>
              <a:effectLst/>
              <a:latin typeface="Arial" charset="0"/>
              <a:cs typeface="Lucida Sans Unicode" charset="0"/>
            </a:endParaRP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BF89A5B6-CEAB-35D9-62B3-35AFB81ACF49}"/>
              </a:ext>
            </a:extLst>
          </p:cNvPr>
          <p:cNvSpPr txBox="1"/>
          <p:nvPr/>
        </p:nvSpPr>
        <p:spPr>
          <a:xfrm>
            <a:off x="2158034" y="5127708"/>
            <a:ext cx="785818" cy="292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dirty="0"/>
              <a:t>Scania</a:t>
            </a: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CFF96617-9823-83CE-0B2C-734F4A3E7FDD}"/>
              </a:ext>
            </a:extLst>
          </p:cNvPr>
          <p:cNvSpPr txBox="1"/>
          <p:nvPr/>
        </p:nvSpPr>
        <p:spPr>
          <a:xfrm>
            <a:off x="3142454" y="5129179"/>
            <a:ext cx="889746" cy="49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dirty="0"/>
              <a:t>Scandic </a:t>
            </a:r>
            <a:r>
              <a:rPr lang="sv-SE" sz="1400" dirty="0" err="1"/>
              <a:t>Hotels</a:t>
            </a:r>
            <a:endParaRPr lang="sv-SE" sz="1400" dirty="0"/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EEF73F6E-8F33-2467-AA89-0674E79B408B}"/>
              </a:ext>
            </a:extLst>
          </p:cNvPr>
          <p:cNvSpPr txBox="1"/>
          <p:nvPr/>
        </p:nvSpPr>
        <p:spPr>
          <a:xfrm>
            <a:off x="5270036" y="5134216"/>
            <a:ext cx="785818" cy="292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dirty="0"/>
              <a:t>Bilia</a:t>
            </a:r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C9DC017F-AB17-0C0C-5191-391F8D9E1C12}"/>
              </a:ext>
            </a:extLst>
          </p:cNvPr>
          <p:cNvSpPr txBox="1"/>
          <p:nvPr/>
        </p:nvSpPr>
        <p:spPr>
          <a:xfrm>
            <a:off x="6302826" y="5127709"/>
            <a:ext cx="785818" cy="292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Elekta</a:t>
            </a:r>
          </a:p>
        </p:txBody>
      </p:sp>
      <p:sp>
        <p:nvSpPr>
          <p:cNvPr id="22" name="textruta 21">
            <a:extLst>
              <a:ext uri="{FF2B5EF4-FFF2-40B4-BE49-F238E27FC236}">
                <a16:creationId xmlns:a16="http://schemas.microsoft.com/office/drawing/2014/main" id="{E34B1EA9-4F37-3BCC-E44A-1388065CF23C}"/>
              </a:ext>
            </a:extLst>
          </p:cNvPr>
          <p:cNvSpPr txBox="1"/>
          <p:nvPr/>
        </p:nvSpPr>
        <p:spPr>
          <a:xfrm>
            <a:off x="7249174" y="5129179"/>
            <a:ext cx="889746" cy="292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dirty="0"/>
              <a:t>Ericsson</a:t>
            </a:r>
          </a:p>
        </p:txBody>
      </p:sp>
      <p:sp>
        <p:nvSpPr>
          <p:cNvPr id="23" name="textruta 22">
            <a:extLst>
              <a:ext uri="{FF2B5EF4-FFF2-40B4-BE49-F238E27FC236}">
                <a16:creationId xmlns:a16="http://schemas.microsoft.com/office/drawing/2014/main" id="{AB25161D-BBB5-D9DA-9C69-6C6F2EBC02DC}"/>
              </a:ext>
            </a:extLst>
          </p:cNvPr>
          <p:cNvSpPr txBox="1"/>
          <p:nvPr/>
        </p:nvSpPr>
        <p:spPr>
          <a:xfrm>
            <a:off x="2302298" y="3557544"/>
            <a:ext cx="571504" cy="292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dirty="0"/>
              <a:t>81%</a:t>
            </a:r>
          </a:p>
        </p:txBody>
      </p:sp>
      <p:sp>
        <p:nvSpPr>
          <p:cNvPr id="24" name="textruta 23">
            <a:extLst>
              <a:ext uri="{FF2B5EF4-FFF2-40B4-BE49-F238E27FC236}">
                <a16:creationId xmlns:a16="http://schemas.microsoft.com/office/drawing/2014/main" id="{741A96A8-7A76-4BC7-AAF4-FDCAEC828A68}"/>
              </a:ext>
            </a:extLst>
          </p:cNvPr>
          <p:cNvSpPr txBox="1"/>
          <p:nvPr/>
        </p:nvSpPr>
        <p:spPr>
          <a:xfrm>
            <a:off x="3302430" y="3557543"/>
            <a:ext cx="571504" cy="292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dirty="0"/>
              <a:t>65%</a:t>
            </a:r>
          </a:p>
        </p:txBody>
      </p:sp>
      <p:sp>
        <p:nvSpPr>
          <p:cNvPr id="26" name="textruta 25">
            <a:extLst>
              <a:ext uri="{FF2B5EF4-FFF2-40B4-BE49-F238E27FC236}">
                <a16:creationId xmlns:a16="http://schemas.microsoft.com/office/drawing/2014/main" id="{D0B111EB-4FAF-15EA-A1EE-83668FB10ED1}"/>
              </a:ext>
            </a:extLst>
          </p:cNvPr>
          <p:cNvSpPr txBox="1"/>
          <p:nvPr/>
        </p:nvSpPr>
        <p:spPr>
          <a:xfrm>
            <a:off x="5302694" y="3559136"/>
            <a:ext cx="571504" cy="292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dirty="0"/>
              <a:t>89%</a:t>
            </a:r>
          </a:p>
        </p:txBody>
      </p:sp>
      <p:sp>
        <p:nvSpPr>
          <p:cNvPr id="27" name="textruta 26">
            <a:extLst>
              <a:ext uri="{FF2B5EF4-FFF2-40B4-BE49-F238E27FC236}">
                <a16:creationId xmlns:a16="http://schemas.microsoft.com/office/drawing/2014/main" id="{ED23CA01-C519-4C4C-9CFC-8398B5B84988}"/>
              </a:ext>
            </a:extLst>
          </p:cNvPr>
          <p:cNvSpPr txBox="1"/>
          <p:nvPr/>
        </p:nvSpPr>
        <p:spPr>
          <a:xfrm>
            <a:off x="7492575" y="3562719"/>
            <a:ext cx="571504" cy="292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dirty="0"/>
              <a:t>66%</a:t>
            </a:r>
          </a:p>
        </p:txBody>
      </p:sp>
      <p:cxnSp>
        <p:nvCxnSpPr>
          <p:cNvPr id="28" name="Rak pil 37">
            <a:extLst>
              <a:ext uri="{FF2B5EF4-FFF2-40B4-BE49-F238E27FC236}">
                <a16:creationId xmlns:a16="http://schemas.microsoft.com/office/drawing/2014/main" id="{6094415E-0891-3A7A-8E62-FA0BE90C14C2}"/>
              </a:ext>
            </a:extLst>
          </p:cNvPr>
          <p:cNvCxnSpPr/>
          <p:nvPr/>
        </p:nvCxnSpPr>
        <p:spPr bwMode="auto">
          <a:xfrm rot="5400000" flipH="1" flipV="1">
            <a:off x="906183" y="4093328"/>
            <a:ext cx="1785950" cy="1588"/>
          </a:xfrm>
          <a:prstGeom prst="straightConnector1">
            <a:avLst/>
          </a:prstGeom>
          <a:solidFill>
            <a:srgbClr val="00B8FF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Rak pil 39">
            <a:extLst>
              <a:ext uri="{FF2B5EF4-FFF2-40B4-BE49-F238E27FC236}">
                <a16:creationId xmlns:a16="http://schemas.microsoft.com/office/drawing/2014/main" id="{47C06F85-E652-5236-7E61-8D6E217CAC13}"/>
              </a:ext>
            </a:extLst>
          </p:cNvPr>
          <p:cNvCxnSpPr/>
          <p:nvPr/>
        </p:nvCxnSpPr>
        <p:spPr bwMode="auto">
          <a:xfrm rot="5400000" flipH="1" flipV="1">
            <a:off x="44194" y="3878617"/>
            <a:ext cx="2213784" cy="1588"/>
          </a:xfrm>
          <a:prstGeom prst="straightConnector1">
            <a:avLst/>
          </a:prstGeom>
          <a:solidFill>
            <a:srgbClr val="00B8FF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textruta 29">
            <a:extLst>
              <a:ext uri="{FF2B5EF4-FFF2-40B4-BE49-F238E27FC236}">
                <a16:creationId xmlns:a16="http://schemas.microsoft.com/office/drawing/2014/main" id="{3E846CD5-9C76-A3F8-11FB-87CAE57E1520}"/>
              </a:ext>
            </a:extLst>
          </p:cNvPr>
          <p:cNvSpPr txBox="1"/>
          <p:nvPr/>
        </p:nvSpPr>
        <p:spPr>
          <a:xfrm rot="16200000">
            <a:off x="-72256" y="3813502"/>
            <a:ext cx="2232248" cy="292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Total kostnad i företaget</a:t>
            </a:r>
          </a:p>
        </p:txBody>
      </p:sp>
      <p:sp>
        <p:nvSpPr>
          <p:cNvPr id="31" name="textruta 30">
            <a:extLst>
              <a:ext uri="{FF2B5EF4-FFF2-40B4-BE49-F238E27FC236}">
                <a16:creationId xmlns:a16="http://schemas.microsoft.com/office/drawing/2014/main" id="{7EAED3D0-4C49-73EB-F702-2AAEF590BC28}"/>
              </a:ext>
            </a:extLst>
          </p:cNvPr>
          <p:cNvSpPr txBox="1"/>
          <p:nvPr/>
        </p:nvSpPr>
        <p:spPr>
          <a:xfrm rot="16200000">
            <a:off x="647824" y="3885510"/>
            <a:ext cx="2088232" cy="292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Varav inköpskostnad</a:t>
            </a:r>
          </a:p>
        </p:txBody>
      </p:sp>
      <p:cxnSp>
        <p:nvCxnSpPr>
          <p:cNvPr id="32" name="Rak 41">
            <a:extLst>
              <a:ext uri="{FF2B5EF4-FFF2-40B4-BE49-F238E27FC236}">
                <a16:creationId xmlns:a16="http://schemas.microsoft.com/office/drawing/2014/main" id="{CEFDAA2B-642C-C8FD-3957-9E41E49FD813}"/>
              </a:ext>
            </a:extLst>
          </p:cNvPr>
          <p:cNvCxnSpPr/>
          <p:nvPr/>
        </p:nvCxnSpPr>
        <p:spPr bwMode="auto">
          <a:xfrm>
            <a:off x="1007864" y="2771725"/>
            <a:ext cx="1296144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Rak 42">
            <a:extLst>
              <a:ext uri="{FF2B5EF4-FFF2-40B4-BE49-F238E27FC236}">
                <a16:creationId xmlns:a16="http://schemas.microsoft.com/office/drawing/2014/main" id="{00A1A828-9221-4255-9970-D8B2230D28D2}"/>
              </a:ext>
            </a:extLst>
          </p:cNvPr>
          <p:cNvCxnSpPr/>
          <p:nvPr/>
        </p:nvCxnSpPr>
        <p:spPr bwMode="auto">
          <a:xfrm rot="5400000" flipH="1" flipV="1">
            <a:off x="1997974" y="2882499"/>
            <a:ext cx="0" cy="61206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34" name="textruta 33">
            <a:extLst>
              <a:ext uri="{FF2B5EF4-FFF2-40B4-BE49-F238E27FC236}">
                <a16:creationId xmlns:a16="http://schemas.microsoft.com/office/drawing/2014/main" id="{A1AD3181-9349-1529-FF39-29A344D5B78D}"/>
              </a:ext>
            </a:extLst>
          </p:cNvPr>
          <p:cNvSpPr txBox="1"/>
          <p:nvPr/>
        </p:nvSpPr>
        <p:spPr>
          <a:xfrm>
            <a:off x="6391252" y="3552927"/>
            <a:ext cx="571504" cy="292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dirty="0"/>
              <a:t>69%</a:t>
            </a:r>
          </a:p>
        </p:txBody>
      </p:sp>
      <p:sp>
        <p:nvSpPr>
          <p:cNvPr id="23560" name="Ellips 23559">
            <a:extLst>
              <a:ext uri="{FF2B5EF4-FFF2-40B4-BE49-F238E27FC236}">
                <a16:creationId xmlns:a16="http://schemas.microsoft.com/office/drawing/2014/main" id="{0E6C4952-9F33-F21E-7DB3-A3CFFDF24104}"/>
              </a:ext>
            </a:extLst>
          </p:cNvPr>
          <p:cNvSpPr/>
          <p:nvPr/>
        </p:nvSpPr>
        <p:spPr bwMode="auto">
          <a:xfrm>
            <a:off x="7978879" y="2483705"/>
            <a:ext cx="1741953" cy="3456372"/>
          </a:xfrm>
          <a:prstGeom prst="ellips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sv-SE" sz="1800" b="0" i="0" u="none" strike="noStrike" cap="none" normalizeH="0" baseline="0">
              <a:ln>
                <a:noFill/>
              </a:ln>
              <a:effectLst/>
              <a:latin typeface="Arial" charset="0"/>
              <a:cs typeface="Lucida Sans Unicode" charset="0"/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026560F1-21A5-C7A4-963A-7E9C51C3C4B2}"/>
              </a:ext>
            </a:extLst>
          </p:cNvPr>
          <p:cNvSpPr/>
          <p:nvPr/>
        </p:nvSpPr>
        <p:spPr bwMode="auto">
          <a:xfrm>
            <a:off x="4302562" y="2771725"/>
            <a:ext cx="571504" cy="221457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sv-SE" sz="1800" b="0" i="0" u="none" strike="noStrike" cap="none" normalizeH="0" baseline="0">
              <a:ln>
                <a:noFill/>
              </a:ln>
              <a:effectLst/>
              <a:latin typeface="Arial" charset="0"/>
              <a:cs typeface="Lucida Sans Unicode" charset="0"/>
            </a:endParaRPr>
          </a:p>
        </p:txBody>
      </p:sp>
      <p:sp>
        <p:nvSpPr>
          <p:cNvPr id="35" name="Rektangel 34">
            <a:extLst>
              <a:ext uri="{FF2B5EF4-FFF2-40B4-BE49-F238E27FC236}">
                <a16:creationId xmlns:a16="http://schemas.microsoft.com/office/drawing/2014/main" id="{7D570A39-5102-5290-1CD3-9E6AD9053C4C}"/>
              </a:ext>
            </a:extLst>
          </p:cNvPr>
          <p:cNvSpPr/>
          <p:nvPr/>
        </p:nvSpPr>
        <p:spPr bwMode="auto">
          <a:xfrm>
            <a:off x="4302562" y="3059757"/>
            <a:ext cx="571504" cy="1926545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sv-SE" sz="1800" b="0" i="0" u="none" strike="noStrike" cap="none" normalizeH="0" baseline="0">
              <a:ln>
                <a:noFill/>
              </a:ln>
              <a:effectLst/>
              <a:latin typeface="Arial" charset="0"/>
              <a:cs typeface="Lucida Sans Unicode" charset="0"/>
            </a:endParaRPr>
          </a:p>
        </p:txBody>
      </p:sp>
      <p:sp>
        <p:nvSpPr>
          <p:cNvPr id="36" name="textruta 35">
            <a:extLst>
              <a:ext uri="{FF2B5EF4-FFF2-40B4-BE49-F238E27FC236}">
                <a16:creationId xmlns:a16="http://schemas.microsoft.com/office/drawing/2014/main" id="{CE66F3DE-7852-E0BC-3F34-606BBB4378D7}"/>
              </a:ext>
            </a:extLst>
          </p:cNvPr>
          <p:cNvSpPr txBox="1"/>
          <p:nvPr/>
        </p:nvSpPr>
        <p:spPr>
          <a:xfrm>
            <a:off x="4219760" y="5129179"/>
            <a:ext cx="889746" cy="292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Billerud</a:t>
            </a:r>
          </a:p>
        </p:txBody>
      </p:sp>
      <p:sp>
        <p:nvSpPr>
          <p:cNvPr id="37" name="textruta 36">
            <a:extLst>
              <a:ext uri="{FF2B5EF4-FFF2-40B4-BE49-F238E27FC236}">
                <a16:creationId xmlns:a16="http://schemas.microsoft.com/office/drawing/2014/main" id="{CFBC5831-D419-C5F4-06F5-41BBDE544993}"/>
              </a:ext>
            </a:extLst>
          </p:cNvPr>
          <p:cNvSpPr txBox="1"/>
          <p:nvPr/>
        </p:nvSpPr>
        <p:spPr>
          <a:xfrm>
            <a:off x="4302562" y="3563813"/>
            <a:ext cx="571504" cy="292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dirty="0"/>
              <a:t>84%</a:t>
            </a:r>
          </a:p>
        </p:txBody>
      </p:sp>
      <p:cxnSp>
        <p:nvCxnSpPr>
          <p:cNvPr id="16" name="Rak 22">
            <a:extLst>
              <a:ext uri="{FF2B5EF4-FFF2-40B4-BE49-F238E27FC236}">
                <a16:creationId xmlns:a16="http://schemas.microsoft.com/office/drawing/2014/main" id="{E9EF7DF5-ABC1-7BC8-C8FC-7A39CDABCD72}"/>
              </a:ext>
            </a:extLst>
          </p:cNvPr>
          <p:cNvCxnSpPr>
            <a:cxnSpLocks/>
          </p:cNvCxnSpPr>
          <p:nvPr/>
        </p:nvCxnSpPr>
        <p:spPr bwMode="auto">
          <a:xfrm>
            <a:off x="2087984" y="3914733"/>
            <a:ext cx="7272808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047580905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Platshållare för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sv-SE" dirty="0">
                <a:latin typeface="Times New Roman" pitchFamily="18" charset="0"/>
                <a:cs typeface="Lucida Sans Unicode" pitchFamily="34" charset="0"/>
              </a:rPr>
              <a:t>Skattenytta 23-11-28</a:t>
            </a:r>
          </a:p>
        </p:txBody>
      </p:sp>
      <p:sp>
        <p:nvSpPr>
          <p:cNvPr id="23555" name="Platshållare för sidfot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sv-SE" dirty="0">
                <a:latin typeface="Times New Roman" pitchFamily="18" charset="0"/>
                <a:cs typeface="Lucida Sans Unicode" pitchFamily="34" charset="0"/>
              </a:rPr>
              <a:t>Offentliga Inköp</a:t>
            </a:r>
          </a:p>
        </p:txBody>
      </p:sp>
      <p:sp>
        <p:nvSpPr>
          <p:cNvPr id="23556" name="Platshållare för bild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DCD7F5B4-EC7B-48D6-BE05-924BE83E9486}" type="slidenum">
              <a:rPr lang="sv-SE" smtClean="0">
                <a:latin typeface="Times New Roman" pitchFamily="18" charset="0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22</a:t>
            </a:fld>
            <a:endParaRPr lang="sv-SE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52573E1-EB3E-52EF-EDB0-B48337A45C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37668" cy="779463"/>
          </a:xfrm>
        </p:spPr>
        <p:txBody>
          <a:bodyPr tIns="31752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sv-SE" sz="3200" dirty="0"/>
              <a:t>Andel inköp i offentlig sektor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7957116-9025-968D-F795-E46CE6C057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1259557"/>
            <a:ext cx="9070975" cy="519272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1168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itchFamily="18" charset="0"/>
              <a:defRPr sz="2200">
                <a:solidFill>
                  <a:srgbClr val="000000"/>
                </a:solidFill>
                <a:latin typeface="+mn-lt"/>
                <a:cs typeface="+mn-cs"/>
              </a:defRPr>
            </a:lvl2pPr>
            <a:lvl3pPr marL="11430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3pPr>
            <a:lvl4pPr marL="16002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+mn-lt"/>
                <a:cs typeface="+mn-cs"/>
              </a:defRPr>
            </a:lvl4pPr>
            <a:lvl5pPr marL="20574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1600">
                <a:solidFill>
                  <a:srgbClr val="000000"/>
                </a:solidFill>
                <a:latin typeface="+mn-lt"/>
                <a:cs typeface="+mn-cs"/>
              </a:defRPr>
            </a:lvl5pPr>
            <a:lvl6pPr marL="25146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cs typeface="+mn-cs"/>
              </a:defRPr>
            </a:lvl6pPr>
            <a:lvl7pPr marL="29718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cs typeface="+mn-cs"/>
              </a:defRPr>
            </a:lvl7pPr>
            <a:lvl8pPr marL="3429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cs typeface="+mn-cs"/>
              </a:defRPr>
            </a:lvl8pPr>
            <a:lvl9pPr marL="3886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 marL="431800" indent="-323850" eaLnBrk="1">
              <a:spcBef>
                <a:spcPts val="1800"/>
              </a:spcBef>
              <a:spcAft>
                <a:spcPts val="600"/>
              </a:spcAft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v-SE" sz="2000" kern="0" dirty="0"/>
              <a:t>Om vi skulle öka andelen upphandling i offentlig sektor från 35% till 60%...</a:t>
            </a:r>
          </a:p>
          <a:p>
            <a:pPr marL="431800" indent="-323850" eaLnBrk="1">
              <a:spcBef>
                <a:spcPts val="1800"/>
              </a:spcBef>
              <a:spcAft>
                <a:spcPts val="600"/>
              </a:spcAft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v-SE" sz="2000" kern="0" dirty="0"/>
              <a:t>…så skulle inköpen (år 2019) öka från 884 miljarder till 1526 miljarder, en ökning med </a:t>
            </a:r>
            <a:r>
              <a:rPr lang="sv-SE" sz="2000" b="1" kern="0" dirty="0"/>
              <a:t>ca 700</a:t>
            </a:r>
            <a:r>
              <a:rPr lang="sv-SE" sz="2000" kern="0" dirty="0"/>
              <a:t> miljarder</a:t>
            </a:r>
          </a:p>
          <a:p>
            <a:pPr marL="431800" indent="-323850" eaLnBrk="1">
              <a:spcBef>
                <a:spcPts val="2400"/>
              </a:spcBef>
              <a:spcAft>
                <a:spcPts val="600"/>
              </a:spcAft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v-SE" sz="2000" kern="0" dirty="0"/>
              <a:t>Vi skulle alltså ”flytta” kostnader från planstyrt monopol till konkurrensutsatt verksamhet, t.ex.</a:t>
            </a:r>
          </a:p>
          <a:p>
            <a:pPr marL="831850" lvl="1" indent="-323850" eaLnBrk="1">
              <a:spcBef>
                <a:spcPts val="600"/>
              </a:spcBef>
              <a:spcAft>
                <a:spcPts val="0"/>
              </a:spcAft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v-SE" sz="1800" kern="0" dirty="0"/>
              <a:t>Kompletta verksamheter</a:t>
            </a:r>
          </a:p>
          <a:p>
            <a:pPr marL="1231900" lvl="2" indent="-323850" eaLnBrk="1">
              <a:spcBef>
                <a:spcPts val="600"/>
              </a:spcBef>
              <a:spcAft>
                <a:spcPts val="0"/>
              </a:spcAft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v-SE" sz="1600" kern="0" dirty="0"/>
              <a:t>Akutsjukhus</a:t>
            </a:r>
          </a:p>
          <a:p>
            <a:pPr marL="1231900" lvl="2" indent="-323850" eaLnBrk="1">
              <a:spcBef>
                <a:spcPts val="600"/>
              </a:spcBef>
              <a:spcAft>
                <a:spcPts val="0"/>
              </a:spcAft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v-SE" sz="1600" kern="0" dirty="0"/>
              <a:t>Vårdcentraler</a:t>
            </a:r>
          </a:p>
          <a:p>
            <a:pPr marL="1231900" lvl="2" indent="-323850" eaLnBrk="1">
              <a:spcBef>
                <a:spcPts val="600"/>
              </a:spcBef>
              <a:spcAft>
                <a:spcPts val="0"/>
              </a:spcAft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v-SE" sz="1600" kern="0" dirty="0"/>
              <a:t>Skolor och högskolor</a:t>
            </a:r>
          </a:p>
          <a:p>
            <a:pPr marL="831850" lvl="1" indent="-323850" eaLnBrk="1">
              <a:spcBef>
                <a:spcPts val="600"/>
              </a:spcBef>
              <a:spcAft>
                <a:spcPts val="0"/>
              </a:spcAft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v-SE" sz="1800" kern="0" dirty="0"/>
              <a:t>Stödverksamheter</a:t>
            </a:r>
          </a:p>
          <a:p>
            <a:pPr marL="1231900" lvl="2" indent="-323850" eaLnBrk="1">
              <a:spcBef>
                <a:spcPts val="600"/>
              </a:spcBef>
              <a:spcAft>
                <a:spcPts val="0"/>
              </a:spcAft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v-SE" sz="1600" kern="0" dirty="0"/>
              <a:t>IT tjänster</a:t>
            </a:r>
          </a:p>
          <a:p>
            <a:pPr marL="1231900" lvl="2" indent="-323850" eaLnBrk="1">
              <a:spcBef>
                <a:spcPts val="600"/>
              </a:spcBef>
              <a:spcAft>
                <a:spcPts val="0"/>
              </a:spcAft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v-SE" sz="1600" kern="0" dirty="0"/>
              <a:t>HR tjänster</a:t>
            </a:r>
          </a:p>
          <a:p>
            <a:pPr marL="1231900" lvl="2" indent="-323850" eaLnBrk="1">
              <a:spcBef>
                <a:spcPts val="600"/>
              </a:spcBef>
              <a:spcAft>
                <a:spcPts val="0"/>
              </a:spcAft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v-SE" sz="1600" kern="0" dirty="0"/>
              <a:t>Bevakningstjänster</a:t>
            </a:r>
          </a:p>
          <a:p>
            <a:pPr marL="831850" lvl="1" indent="-323850" eaLnBrk="1">
              <a:spcBef>
                <a:spcPts val="600"/>
              </a:spcBef>
              <a:spcAft>
                <a:spcPts val="0"/>
              </a:spcAft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v-SE" sz="1800" kern="0" dirty="0"/>
              <a:t>osv</a:t>
            </a:r>
          </a:p>
        </p:txBody>
      </p:sp>
    </p:spTree>
    <p:extLst>
      <p:ext uri="{BB962C8B-B14F-4D97-AF65-F5344CB8AC3E}">
        <p14:creationId xmlns:p14="http://schemas.microsoft.com/office/powerpoint/2010/main" val="4689540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Platshållare för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sv-SE" dirty="0">
                <a:latin typeface="Times New Roman" pitchFamily="18" charset="0"/>
                <a:cs typeface="Lucida Sans Unicode" pitchFamily="34" charset="0"/>
              </a:rPr>
              <a:t>Skattenytta 23-11-28</a:t>
            </a:r>
          </a:p>
        </p:txBody>
      </p:sp>
      <p:sp>
        <p:nvSpPr>
          <p:cNvPr id="23555" name="Platshållare för sidfot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sv-SE" dirty="0">
                <a:latin typeface="Times New Roman" pitchFamily="18" charset="0"/>
                <a:cs typeface="Lucida Sans Unicode" pitchFamily="34" charset="0"/>
              </a:rPr>
              <a:t>Offentliga Inköp</a:t>
            </a:r>
          </a:p>
        </p:txBody>
      </p:sp>
      <p:sp>
        <p:nvSpPr>
          <p:cNvPr id="23556" name="Platshållare för bild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DCD7F5B4-EC7B-48D6-BE05-924BE83E9486}" type="slidenum">
              <a:rPr lang="sv-SE" smtClean="0">
                <a:latin typeface="Times New Roman" pitchFamily="18" charset="0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23</a:t>
            </a:fld>
            <a:endParaRPr lang="sv-SE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52573E1-EB3E-52EF-EDB0-B48337A45C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37668" cy="779463"/>
          </a:xfrm>
        </p:spPr>
        <p:txBody>
          <a:bodyPr tIns="31752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sv-SE" sz="3200" dirty="0"/>
              <a:t>Vilken besparing %-sats är rimlig?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E818A95-7BB2-8AB3-B64E-100BF1BDC7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1259557"/>
            <a:ext cx="9037668" cy="519272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1168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itchFamily="18" charset="0"/>
              <a:defRPr sz="2200">
                <a:solidFill>
                  <a:srgbClr val="000000"/>
                </a:solidFill>
                <a:latin typeface="+mn-lt"/>
                <a:cs typeface="+mn-cs"/>
              </a:defRPr>
            </a:lvl2pPr>
            <a:lvl3pPr marL="11430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3pPr>
            <a:lvl4pPr marL="16002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+mn-lt"/>
                <a:cs typeface="+mn-cs"/>
              </a:defRPr>
            </a:lvl4pPr>
            <a:lvl5pPr marL="20574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1600">
                <a:solidFill>
                  <a:srgbClr val="000000"/>
                </a:solidFill>
                <a:latin typeface="+mn-lt"/>
                <a:cs typeface="+mn-cs"/>
              </a:defRPr>
            </a:lvl5pPr>
            <a:lvl6pPr marL="25146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cs typeface="+mn-cs"/>
              </a:defRPr>
            </a:lvl6pPr>
            <a:lvl7pPr marL="29718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cs typeface="+mn-cs"/>
              </a:defRPr>
            </a:lvl7pPr>
            <a:lvl8pPr marL="3429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cs typeface="+mn-cs"/>
              </a:defRPr>
            </a:lvl8pPr>
            <a:lvl9pPr marL="3886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 marL="431800" indent="-323850" eaLnBrk="1">
              <a:spcBef>
                <a:spcPts val="1800"/>
              </a:spcBef>
              <a:spcAft>
                <a:spcPts val="600"/>
              </a:spcAft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v-SE" sz="1800" kern="0" dirty="0"/>
              <a:t>Det finns mycket lite allmänt tillgänglig info om storleksordningen på besparingar som kan uppnås vid outsourcing</a:t>
            </a:r>
          </a:p>
          <a:p>
            <a:pPr marL="431800" indent="-323850" eaLnBrk="1">
              <a:spcBef>
                <a:spcPts val="1800"/>
              </a:spcBef>
              <a:spcAft>
                <a:spcPts val="600"/>
              </a:spcAft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v-SE" sz="1800" kern="0" dirty="0"/>
              <a:t>Besparingarna beror på att en leverantör som konkurrerar på marknaden har utvecklat sin tjänst mycket mer professionellt än man kan göra själv</a:t>
            </a:r>
          </a:p>
          <a:p>
            <a:pPr marL="431800" indent="-323850" eaLnBrk="1">
              <a:spcBef>
                <a:spcPts val="1800"/>
              </a:spcBef>
              <a:spcAft>
                <a:spcPts val="600"/>
              </a:spcAft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v-SE" sz="1800" kern="0" dirty="0"/>
              <a:t>Om ett privat företag outsourcar en tjänst som tidigare skötts internt, kan man normalt räkna med betydande besparingar, enligt min bedömning i storleksordningen 10-20%, men de kan vara mycket större</a:t>
            </a:r>
          </a:p>
          <a:p>
            <a:pPr marL="431800" indent="-323850" eaLnBrk="1">
              <a:spcBef>
                <a:spcPts val="1800"/>
              </a:spcBef>
              <a:spcAft>
                <a:spcPts val="600"/>
              </a:spcAft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v-SE" sz="1800" kern="0" dirty="0"/>
              <a:t>Om en offentlig verksamhet (planstyrt monopol) outsourcar en tjänst till en konkurrensutsatt marknad, kan man räkna med </a:t>
            </a:r>
            <a:r>
              <a:rPr lang="sv-SE" sz="1800" u="sng" kern="0" dirty="0"/>
              <a:t>avsevärt större besparingar</a:t>
            </a:r>
            <a:endParaRPr lang="sv-SE" sz="1600" u="sng" kern="0" dirty="0"/>
          </a:p>
          <a:p>
            <a:pPr marL="431800" indent="-323850" eaLnBrk="1">
              <a:spcBef>
                <a:spcPts val="2400"/>
              </a:spcBef>
              <a:spcAft>
                <a:spcPts val="600"/>
              </a:spcAft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v-SE" sz="1800" kern="0" dirty="0"/>
              <a:t>Låt oss ändå, </a:t>
            </a:r>
            <a:r>
              <a:rPr lang="sv-SE" sz="1800" u="sng" kern="0" dirty="0"/>
              <a:t>mycket</a:t>
            </a:r>
            <a:r>
              <a:rPr lang="sv-SE" sz="1800" kern="0" dirty="0"/>
              <a:t> konservativt, räkna med en besparing på 15%</a:t>
            </a:r>
          </a:p>
        </p:txBody>
      </p:sp>
    </p:spTree>
    <p:extLst>
      <p:ext uri="{BB962C8B-B14F-4D97-AF65-F5344CB8AC3E}">
        <p14:creationId xmlns:p14="http://schemas.microsoft.com/office/powerpoint/2010/main" val="18122072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Platshållare för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sv-SE" dirty="0">
                <a:latin typeface="Times New Roman" pitchFamily="18" charset="0"/>
                <a:cs typeface="Lucida Sans Unicode" pitchFamily="34" charset="0"/>
              </a:rPr>
              <a:t>Skattenytta 23-11-28</a:t>
            </a:r>
          </a:p>
        </p:txBody>
      </p:sp>
      <p:sp>
        <p:nvSpPr>
          <p:cNvPr id="23555" name="Platshållare för sidfot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sv-SE" dirty="0">
                <a:latin typeface="Times New Roman" pitchFamily="18" charset="0"/>
                <a:cs typeface="Lucida Sans Unicode" pitchFamily="34" charset="0"/>
              </a:rPr>
              <a:t>Offentliga Inköp</a:t>
            </a:r>
          </a:p>
        </p:txBody>
      </p:sp>
      <p:sp>
        <p:nvSpPr>
          <p:cNvPr id="23556" name="Platshållare för bild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DCD7F5B4-EC7B-48D6-BE05-924BE83E9486}" type="slidenum">
              <a:rPr lang="sv-SE" smtClean="0">
                <a:latin typeface="Times New Roman" pitchFamily="18" charset="0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24</a:t>
            </a:fld>
            <a:endParaRPr lang="sv-SE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52573E1-EB3E-52EF-EDB0-B48337A45C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37668" cy="779463"/>
          </a:xfrm>
        </p:spPr>
        <p:txBody>
          <a:bodyPr tIns="31752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sv-SE" sz="3200" dirty="0"/>
              <a:t>Stora möjligheter till effektivisering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C57BBE0-FF17-CE32-3EAD-9C5D9965E1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1259557"/>
            <a:ext cx="9070975" cy="519272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1168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itchFamily="18" charset="0"/>
              <a:defRPr sz="2200">
                <a:solidFill>
                  <a:srgbClr val="000000"/>
                </a:solidFill>
                <a:latin typeface="+mn-lt"/>
                <a:cs typeface="+mn-cs"/>
              </a:defRPr>
            </a:lvl2pPr>
            <a:lvl3pPr marL="11430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3pPr>
            <a:lvl4pPr marL="16002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+mn-lt"/>
                <a:cs typeface="+mn-cs"/>
              </a:defRPr>
            </a:lvl4pPr>
            <a:lvl5pPr marL="20574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1600">
                <a:solidFill>
                  <a:srgbClr val="000000"/>
                </a:solidFill>
                <a:latin typeface="+mn-lt"/>
                <a:cs typeface="+mn-cs"/>
              </a:defRPr>
            </a:lvl5pPr>
            <a:lvl6pPr marL="25146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cs typeface="+mn-cs"/>
              </a:defRPr>
            </a:lvl6pPr>
            <a:lvl7pPr marL="29718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cs typeface="+mn-cs"/>
              </a:defRPr>
            </a:lvl7pPr>
            <a:lvl8pPr marL="3429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cs typeface="+mn-cs"/>
              </a:defRPr>
            </a:lvl8pPr>
            <a:lvl9pPr marL="3886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 marL="431800" indent="-323850" eaLnBrk="1">
              <a:spcBef>
                <a:spcPts val="1800"/>
              </a:spcBef>
              <a:spcAft>
                <a:spcPts val="600"/>
              </a:spcAft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v-SE" sz="2000" kern="0" dirty="0"/>
              <a:t>Om vi skulle öka andelen upphandling i offentlig sektor från 35% till 60%</a:t>
            </a:r>
          </a:p>
          <a:p>
            <a:pPr marL="831850" lvl="1" indent="-323850" eaLnBrk="1">
              <a:spcBef>
                <a:spcPts val="600"/>
              </a:spcBef>
              <a:spcAft>
                <a:spcPts val="600"/>
              </a:spcAft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v-SE" sz="1800" kern="0" dirty="0"/>
              <a:t>Så skulle vi kunna uppnå en besparing på 15% av 700 miljarder (år 2019)</a:t>
            </a:r>
            <a:endParaRPr lang="sv-SE" sz="2800" kern="0" dirty="0">
              <a:solidFill>
                <a:srgbClr val="FF0000"/>
              </a:solidFill>
            </a:endParaRPr>
          </a:p>
          <a:p>
            <a:pPr marL="107950" indent="0" algn="ctr" eaLnBrk="1">
              <a:spcBef>
                <a:spcPts val="4800"/>
              </a:spcBef>
              <a:spcAft>
                <a:spcPts val="600"/>
              </a:spcAft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v-SE" sz="2800" kern="0" dirty="0">
                <a:solidFill>
                  <a:srgbClr val="FF0000"/>
                </a:solidFill>
              </a:rPr>
              <a:t>Då skulle Sverige kunna spara 100 miljarder per år</a:t>
            </a:r>
          </a:p>
          <a:p>
            <a:pPr marL="107950" indent="0" algn="ctr" eaLnBrk="1">
              <a:spcBef>
                <a:spcPts val="1200"/>
              </a:spcBef>
              <a:spcAft>
                <a:spcPts val="600"/>
              </a:spcAft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v-SE" sz="1600" kern="0" dirty="0">
                <a:solidFill>
                  <a:srgbClr val="FF0000"/>
                </a:solidFill>
              </a:rPr>
              <a:t>(utöver de 100 miljarder Kommissionen för Skattenytta bedömt när det gäller effektivisering av det </a:t>
            </a:r>
            <a:r>
              <a:rPr lang="sv-SE" sz="1600" u="sng" kern="0" dirty="0">
                <a:solidFill>
                  <a:srgbClr val="FF0000"/>
                </a:solidFill>
              </a:rPr>
              <a:t>befintliga</a:t>
            </a:r>
            <a:r>
              <a:rPr lang="sv-SE" sz="1600" kern="0" dirty="0">
                <a:solidFill>
                  <a:srgbClr val="FF0000"/>
                </a:solidFill>
              </a:rPr>
              <a:t> inköpet…)</a:t>
            </a:r>
          </a:p>
          <a:p>
            <a:pPr marL="107950" indent="0" eaLnBrk="1">
              <a:spcBef>
                <a:spcPts val="1800"/>
              </a:spcBef>
              <a:spcAft>
                <a:spcPts val="600"/>
              </a:spcAft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sv-SE" kern="0" dirty="0"/>
          </a:p>
          <a:p>
            <a:pPr marL="107950" indent="0" eaLnBrk="1">
              <a:spcBef>
                <a:spcPts val="0"/>
              </a:spcBef>
              <a:spcAft>
                <a:spcPts val="0"/>
              </a:spcAft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sv-SE" sz="2000" kern="0" dirty="0"/>
          </a:p>
          <a:p>
            <a:pPr marL="107950" indent="0" eaLnBrk="1">
              <a:spcBef>
                <a:spcPts val="0"/>
              </a:spcBef>
              <a:spcAft>
                <a:spcPts val="0"/>
              </a:spcAft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sv-SE" sz="2000" kern="0" dirty="0"/>
          </a:p>
          <a:p>
            <a:pPr marL="107950" indent="0" eaLnBrk="1">
              <a:spcBef>
                <a:spcPts val="0"/>
              </a:spcBef>
              <a:spcAft>
                <a:spcPts val="0"/>
              </a:spcAft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v-SE" sz="2000" kern="0" dirty="0"/>
              <a:t>Som jämförelse, statens budget 2022:</a:t>
            </a:r>
          </a:p>
          <a:p>
            <a:pPr marL="850900" lvl="1" eaLnBrk="1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v-SE" sz="1800" kern="0" dirty="0"/>
              <a:t>Försvaret			80 miljarder</a:t>
            </a:r>
          </a:p>
          <a:p>
            <a:pPr marL="850900" lvl="1" eaLnBrk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v-SE" sz="1800" kern="0" dirty="0"/>
              <a:t>Rättsväsende		62 miljarder</a:t>
            </a:r>
          </a:p>
          <a:p>
            <a:pPr marL="850900" lvl="1" eaLnBrk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v-SE" sz="1800" kern="0" dirty="0"/>
              <a:t>Statlig inkomstskatt		55 miljarder</a:t>
            </a:r>
            <a:endParaRPr lang="sv-SE" kern="0" dirty="0"/>
          </a:p>
        </p:txBody>
      </p:sp>
    </p:spTree>
    <p:extLst>
      <p:ext uri="{BB962C8B-B14F-4D97-AF65-F5344CB8AC3E}">
        <p14:creationId xmlns:p14="http://schemas.microsoft.com/office/powerpoint/2010/main" val="32568606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Platshållare för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sv-SE" dirty="0">
                <a:latin typeface="Times New Roman" pitchFamily="18" charset="0"/>
                <a:cs typeface="Lucida Sans Unicode" pitchFamily="34" charset="0"/>
              </a:rPr>
              <a:t>Skattenytta 23-11-28</a:t>
            </a:r>
          </a:p>
        </p:txBody>
      </p:sp>
      <p:sp>
        <p:nvSpPr>
          <p:cNvPr id="17411" name="Platshållare för sidfot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sv-SE" dirty="0">
                <a:latin typeface="Times New Roman" pitchFamily="18" charset="0"/>
                <a:cs typeface="Lucida Sans Unicode" pitchFamily="34" charset="0"/>
              </a:rPr>
              <a:t>Offentliga Inköp</a:t>
            </a:r>
          </a:p>
        </p:txBody>
      </p:sp>
      <p:sp>
        <p:nvSpPr>
          <p:cNvPr id="17412" name="Platshållare för bild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ED954906-07F3-47C7-A2D1-87350579B672}" type="slidenum">
              <a:rPr lang="sv-SE" smtClean="0">
                <a:latin typeface="Times New Roman" pitchFamily="18" charset="0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25</a:t>
            </a:fld>
            <a:endParaRPr lang="sv-SE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17413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8496300" cy="779463"/>
          </a:xfrm>
        </p:spPr>
        <p:txBody>
          <a:bodyPr tIns="31752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sv-SE" dirty="0"/>
              <a:t>Sammanfattning</a:t>
            </a:r>
          </a:p>
        </p:txBody>
      </p:sp>
      <p:sp>
        <p:nvSpPr>
          <p:cNvPr id="174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439863"/>
            <a:ext cx="9070975" cy="5318125"/>
          </a:xfrm>
        </p:spPr>
        <p:txBody>
          <a:bodyPr/>
          <a:lstStyle/>
          <a:p>
            <a:pPr marL="107950" indent="0" eaLnBrk="1"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v-SE" dirty="0"/>
              <a:t>Offentliga sektorn i Sverige kan göra enormt stora besparingar genom att utöka och effektivisera inköpen av tjänster.</a:t>
            </a:r>
          </a:p>
          <a:p>
            <a:pPr marL="107950" indent="0" eaLnBrk="1">
              <a:spcBef>
                <a:spcPts val="1200"/>
              </a:spcBef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v-SE" dirty="0"/>
              <a:t>Samtidigt som man kan förbättra servicen till medborgarna och förbättra villkoren för de anställda som utför dessa tjänster *</a:t>
            </a:r>
          </a:p>
          <a:p>
            <a:pPr marL="107950" indent="0" eaLnBrk="1">
              <a:spcBef>
                <a:spcPts val="1200"/>
              </a:spcBef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sv-SE" dirty="0"/>
          </a:p>
          <a:p>
            <a:pPr marL="107950" indent="0" eaLnBrk="1">
              <a:spcBef>
                <a:spcPts val="1200"/>
              </a:spcBef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sv-SE" dirty="0"/>
          </a:p>
          <a:p>
            <a:pPr marL="107950" indent="0" eaLnBrk="1">
              <a:spcBef>
                <a:spcPts val="1200"/>
              </a:spcBef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sv-SE" dirty="0"/>
          </a:p>
          <a:p>
            <a:pPr marL="107950" indent="0" eaLnBrk="1">
              <a:spcBef>
                <a:spcPts val="1200"/>
              </a:spcBef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sv-SE" dirty="0"/>
          </a:p>
          <a:p>
            <a:pPr marL="165100" indent="0" eaLnBrk="1">
              <a:spcBef>
                <a:spcPts val="12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v-SE" sz="1800" dirty="0"/>
              <a:t>* Se </a:t>
            </a:r>
            <a:r>
              <a:rPr lang="sv-SE" sz="1800" dirty="0">
                <a:hlinkClick r:id="rId3"/>
              </a:rPr>
              <a:t>Artikel</a:t>
            </a:r>
            <a:r>
              <a:rPr lang="sv-SE" sz="1800" dirty="0"/>
              <a:t> ”Den förskräckliga succén – Historien om akutsjukhuset </a:t>
            </a:r>
            <a:r>
              <a:rPr lang="sv-SE" sz="1800" dirty="0" err="1"/>
              <a:t>St</a:t>
            </a:r>
            <a:r>
              <a:rPr lang="sv-SE" sz="1800" dirty="0"/>
              <a:t> Göran”</a:t>
            </a:r>
          </a:p>
        </p:txBody>
      </p:sp>
    </p:spTree>
    <p:extLst>
      <p:ext uri="{BB962C8B-B14F-4D97-AF65-F5344CB8AC3E}">
        <p14:creationId xmlns:p14="http://schemas.microsoft.com/office/powerpoint/2010/main" val="6258938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Platshållare för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sv-SE" dirty="0">
                <a:latin typeface="Times New Roman" pitchFamily="18" charset="0"/>
                <a:cs typeface="Lucida Sans Unicode" pitchFamily="34" charset="0"/>
              </a:rPr>
              <a:t>Skattenytta 23-11-28</a:t>
            </a:r>
          </a:p>
        </p:txBody>
      </p:sp>
      <p:sp>
        <p:nvSpPr>
          <p:cNvPr id="23555" name="Platshållare för sidfot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sv-SE" dirty="0">
                <a:latin typeface="Times New Roman" pitchFamily="18" charset="0"/>
                <a:cs typeface="Lucida Sans Unicode" pitchFamily="34" charset="0"/>
              </a:rPr>
              <a:t>Offentliga Inköp</a:t>
            </a:r>
          </a:p>
        </p:txBody>
      </p:sp>
      <p:sp>
        <p:nvSpPr>
          <p:cNvPr id="23556" name="Platshållare för bild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DCD7F5B4-EC7B-48D6-BE05-924BE83E9486}" type="slidenum">
              <a:rPr lang="sv-SE" smtClean="0">
                <a:latin typeface="Times New Roman" pitchFamily="18" charset="0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26</a:t>
            </a:fld>
            <a:endParaRPr lang="sv-SE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D6639445-7A35-8792-E551-61EFA190ED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1439863"/>
            <a:ext cx="9070975" cy="5318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224" rIns="0" bIns="0" numCol="1" anchor="ctr" anchorCtr="0" compatLnSpc="1">
            <a:prstTxWarp prst="textNoShape">
              <a:avLst/>
            </a:prstTxWarp>
          </a:bodyPr>
          <a:lstStyle>
            <a:lvl1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000000"/>
                </a:solidFill>
                <a:latin typeface="Arial" charset="0"/>
                <a:cs typeface="Lucida Sans Unicode" charset="0"/>
              </a:defRPr>
            </a:lvl2pPr>
            <a:lvl3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000000"/>
                </a:solidFill>
                <a:latin typeface="Arial" charset="0"/>
                <a:cs typeface="Lucida Sans Unicode" charset="0"/>
              </a:defRPr>
            </a:lvl3pPr>
            <a:lvl4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000000"/>
                </a:solidFill>
                <a:latin typeface="Arial" charset="0"/>
                <a:cs typeface="Lucida Sans Unicode" charset="0"/>
              </a:defRPr>
            </a:lvl4pPr>
            <a:lvl5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000000"/>
                </a:solidFill>
                <a:latin typeface="Arial" charset="0"/>
                <a:cs typeface="Lucida Sans Unicode" charset="0"/>
              </a:defRPr>
            </a:lvl5pPr>
            <a:lvl6pPr marL="25146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600">
                <a:solidFill>
                  <a:srgbClr val="000000"/>
                </a:solidFill>
                <a:latin typeface="Arial" charset="0"/>
                <a:cs typeface="Lucida Sans Unicode" charset="0"/>
              </a:defRPr>
            </a:lvl6pPr>
            <a:lvl7pPr marL="29718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600">
                <a:solidFill>
                  <a:srgbClr val="000000"/>
                </a:solidFill>
                <a:latin typeface="Arial" charset="0"/>
                <a:cs typeface="Lucida Sans Unicode" charset="0"/>
              </a:defRPr>
            </a:lvl7pPr>
            <a:lvl8pPr marL="3429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600">
                <a:solidFill>
                  <a:srgbClr val="000000"/>
                </a:solidFill>
                <a:latin typeface="Arial" charset="0"/>
                <a:cs typeface="Lucida Sans Unicode" charset="0"/>
              </a:defRPr>
            </a:lvl8pPr>
            <a:lvl9pPr marL="3886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600">
                <a:solidFill>
                  <a:srgbClr val="000000"/>
                </a:solidFill>
                <a:latin typeface="Arial" charset="0"/>
                <a:cs typeface="Lucida Sans Unicode" charset="0"/>
              </a:defRPr>
            </a:lvl9pPr>
          </a:lstStyle>
          <a:p>
            <a:pPr algn="ctr" eaLnBrk="1"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sv-SE" sz="3200" kern="0" dirty="0"/>
              <a:t>SLUT</a:t>
            </a:r>
          </a:p>
        </p:txBody>
      </p:sp>
    </p:spTree>
    <p:extLst>
      <p:ext uri="{BB962C8B-B14F-4D97-AF65-F5344CB8AC3E}">
        <p14:creationId xmlns:p14="http://schemas.microsoft.com/office/powerpoint/2010/main" val="2800939050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Platshållare för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sv-SE" dirty="0">
                <a:latin typeface="Times New Roman" pitchFamily="18" charset="0"/>
                <a:cs typeface="Lucida Sans Unicode" pitchFamily="34" charset="0"/>
              </a:rPr>
              <a:t>Skattenytta 23-11-28</a:t>
            </a:r>
          </a:p>
        </p:txBody>
      </p:sp>
      <p:sp>
        <p:nvSpPr>
          <p:cNvPr id="23555" name="Platshållare för sidfot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sv-SE" dirty="0">
                <a:latin typeface="Times New Roman" pitchFamily="18" charset="0"/>
                <a:cs typeface="Lucida Sans Unicode" pitchFamily="34" charset="0"/>
              </a:rPr>
              <a:t>Offentliga Inköp</a:t>
            </a:r>
          </a:p>
        </p:txBody>
      </p:sp>
      <p:sp>
        <p:nvSpPr>
          <p:cNvPr id="23556" name="Platshållare för bild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DCD7F5B4-EC7B-48D6-BE05-924BE83E9486}" type="slidenum">
              <a:rPr lang="sv-SE" smtClean="0">
                <a:latin typeface="Times New Roman" pitchFamily="18" charset="0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27</a:t>
            </a:fld>
            <a:endParaRPr lang="sv-SE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D6639445-7A35-8792-E551-61EFA190ED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1439863"/>
            <a:ext cx="9070975" cy="5318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224" rIns="0" bIns="0" numCol="1" anchor="ctr" anchorCtr="0" compatLnSpc="1">
            <a:prstTxWarp prst="textNoShape">
              <a:avLst/>
            </a:prstTxWarp>
          </a:bodyPr>
          <a:lstStyle>
            <a:lvl1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000000"/>
                </a:solidFill>
                <a:latin typeface="Arial" charset="0"/>
                <a:cs typeface="Lucida Sans Unicode" charset="0"/>
              </a:defRPr>
            </a:lvl2pPr>
            <a:lvl3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000000"/>
                </a:solidFill>
                <a:latin typeface="Arial" charset="0"/>
                <a:cs typeface="Lucida Sans Unicode" charset="0"/>
              </a:defRPr>
            </a:lvl3pPr>
            <a:lvl4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000000"/>
                </a:solidFill>
                <a:latin typeface="Arial" charset="0"/>
                <a:cs typeface="Lucida Sans Unicode" charset="0"/>
              </a:defRPr>
            </a:lvl4pPr>
            <a:lvl5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000000"/>
                </a:solidFill>
                <a:latin typeface="Arial" charset="0"/>
                <a:cs typeface="Lucida Sans Unicode" charset="0"/>
              </a:defRPr>
            </a:lvl5pPr>
            <a:lvl6pPr marL="25146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600">
                <a:solidFill>
                  <a:srgbClr val="000000"/>
                </a:solidFill>
                <a:latin typeface="Arial" charset="0"/>
                <a:cs typeface="Lucida Sans Unicode" charset="0"/>
              </a:defRPr>
            </a:lvl6pPr>
            <a:lvl7pPr marL="29718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600">
                <a:solidFill>
                  <a:srgbClr val="000000"/>
                </a:solidFill>
                <a:latin typeface="Arial" charset="0"/>
                <a:cs typeface="Lucida Sans Unicode" charset="0"/>
              </a:defRPr>
            </a:lvl7pPr>
            <a:lvl8pPr marL="3429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600">
                <a:solidFill>
                  <a:srgbClr val="000000"/>
                </a:solidFill>
                <a:latin typeface="Arial" charset="0"/>
                <a:cs typeface="Lucida Sans Unicode" charset="0"/>
              </a:defRPr>
            </a:lvl8pPr>
            <a:lvl9pPr marL="3886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600">
                <a:solidFill>
                  <a:srgbClr val="000000"/>
                </a:solidFill>
                <a:latin typeface="Arial" charset="0"/>
                <a:cs typeface="Lucida Sans Unicode" charset="0"/>
              </a:defRPr>
            </a:lvl9pPr>
          </a:lstStyle>
          <a:p>
            <a:pPr algn="ctr" eaLnBrk="1"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sv-SE" sz="3200" kern="0" dirty="0"/>
              <a:t>Bonusmaterial</a:t>
            </a:r>
          </a:p>
        </p:txBody>
      </p:sp>
    </p:spTree>
    <p:extLst>
      <p:ext uri="{BB962C8B-B14F-4D97-AF65-F5344CB8AC3E}">
        <p14:creationId xmlns:p14="http://schemas.microsoft.com/office/powerpoint/2010/main" val="970925403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Platshållare för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sv-SE" dirty="0">
                <a:latin typeface="Times New Roman" pitchFamily="18" charset="0"/>
                <a:cs typeface="Lucida Sans Unicode" pitchFamily="34" charset="0"/>
              </a:rPr>
              <a:t>Skattenytta 23-11-28</a:t>
            </a:r>
          </a:p>
        </p:txBody>
      </p:sp>
      <p:sp>
        <p:nvSpPr>
          <p:cNvPr id="23555" name="Platshållare för sidfot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sv-SE" dirty="0">
                <a:latin typeface="Times New Roman" pitchFamily="18" charset="0"/>
                <a:cs typeface="Lucida Sans Unicode" pitchFamily="34" charset="0"/>
              </a:rPr>
              <a:t>Offentliga Inköp</a:t>
            </a:r>
          </a:p>
        </p:txBody>
      </p:sp>
      <p:sp>
        <p:nvSpPr>
          <p:cNvPr id="23556" name="Platshållare för bild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DCD7F5B4-EC7B-48D6-BE05-924BE83E9486}" type="slidenum">
              <a:rPr lang="sv-SE" smtClean="0">
                <a:latin typeface="Times New Roman" pitchFamily="18" charset="0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28</a:t>
            </a:fld>
            <a:endParaRPr lang="sv-SE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52573E1-EB3E-52EF-EDB0-B48337A45C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37668" cy="779463"/>
          </a:xfrm>
        </p:spPr>
        <p:txBody>
          <a:bodyPr tIns="31752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sv-SE" sz="3200" dirty="0"/>
              <a:t>Liten benchmark snabbkoll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E818A95-7BB2-8AB3-B64E-100BF1BDC7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919" y="1475581"/>
            <a:ext cx="8902882" cy="54726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1168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itchFamily="18" charset="0"/>
              <a:defRPr sz="2200">
                <a:solidFill>
                  <a:srgbClr val="000000"/>
                </a:solidFill>
                <a:latin typeface="+mn-lt"/>
                <a:cs typeface="+mn-cs"/>
              </a:defRPr>
            </a:lvl2pPr>
            <a:lvl3pPr marL="11430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3pPr>
            <a:lvl4pPr marL="16002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+mn-lt"/>
                <a:cs typeface="+mn-cs"/>
              </a:defRPr>
            </a:lvl4pPr>
            <a:lvl5pPr marL="20574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1600">
                <a:solidFill>
                  <a:srgbClr val="000000"/>
                </a:solidFill>
                <a:latin typeface="+mn-lt"/>
                <a:cs typeface="+mn-cs"/>
              </a:defRPr>
            </a:lvl5pPr>
            <a:lvl6pPr marL="25146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cs typeface="+mn-cs"/>
              </a:defRPr>
            </a:lvl6pPr>
            <a:lvl7pPr marL="29718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cs typeface="+mn-cs"/>
              </a:defRPr>
            </a:lvl7pPr>
            <a:lvl8pPr marL="3429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cs typeface="+mn-cs"/>
              </a:defRPr>
            </a:lvl8pPr>
            <a:lvl9pPr marL="3886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 marL="107950" indent="0" eaLnBrk="1">
              <a:spcBef>
                <a:spcPts val="1800"/>
              </a:spcBef>
              <a:spcAft>
                <a:spcPts val="6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v-SE" sz="2000" kern="0" dirty="0"/>
              <a:t>Enligt snabb </a:t>
            </a:r>
            <a:r>
              <a:rPr lang="sv-SE" sz="2000" kern="0" dirty="0" err="1"/>
              <a:t>google</a:t>
            </a:r>
            <a:r>
              <a:rPr lang="sv-SE" sz="2000" kern="0" dirty="0"/>
              <a:t> sökning</a:t>
            </a:r>
          </a:p>
          <a:p>
            <a:pPr marL="565150" indent="-457200" eaLnBrk="1">
              <a:spcBef>
                <a:spcPts val="24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v-SE" sz="2000" kern="0" dirty="0"/>
              <a:t>Danderyds Sjukhus tar emot ca 93.000 akutpatienter per år </a:t>
            </a:r>
            <a:r>
              <a:rPr lang="sv-SE" sz="1600" kern="0" dirty="0"/>
              <a:t>(</a:t>
            </a:r>
            <a:r>
              <a:rPr lang="sv-SE" sz="1600" kern="0" dirty="0">
                <a:hlinkClick r:id="rId3"/>
              </a:rPr>
              <a:t>artikel 2022</a:t>
            </a:r>
            <a:r>
              <a:rPr lang="sv-SE" sz="1600" kern="0" dirty="0"/>
              <a:t>)</a:t>
            </a:r>
          </a:p>
          <a:p>
            <a:pPr marL="565150" indent="-457200" eaLnBrk="1">
              <a:spcBef>
                <a:spcPts val="24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v-SE" sz="2000" kern="0" dirty="0"/>
              <a:t>St. Görans Sjukhus tar emot ca 85.000 akutpatienter per år </a:t>
            </a:r>
            <a:r>
              <a:rPr lang="sv-SE" sz="1600" kern="0" dirty="0"/>
              <a:t>(</a:t>
            </a:r>
            <a:r>
              <a:rPr lang="sv-SE" sz="1600" kern="0" dirty="0">
                <a:hlinkClick r:id="rId4"/>
              </a:rPr>
              <a:t>artikel 2022</a:t>
            </a:r>
            <a:r>
              <a:rPr lang="sv-SE" sz="1600" kern="0" dirty="0"/>
              <a:t>)</a:t>
            </a:r>
            <a:endParaRPr lang="sv-SE" sz="2000" kern="0" dirty="0"/>
          </a:p>
          <a:p>
            <a:pPr marL="565150" indent="-457200" eaLnBrk="1">
              <a:spcBef>
                <a:spcPts val="24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v-SE" sz="2000" kern="0" dirty="0"/>
              <a:t>S:t Görans akut snabbast </a:t>
            </a:r>
            <a:r>
              <a:rPr lang="sv-SE" sz="1600" kern="0" dirty="0"/>
              <a:t>(</a:t>
            </a:r>
            <a:r>
              <a:rPr lang="sv-SE" sz="1600" kern="0" dirty="0">
                <a:hlinkClick r:id="rId5"/>
              </a:rPr>
              <a:t>artikel 2019</a:t>
            </a:r>
            <a:r>
              <a:rPr lang="sv-SE" sz="1600" kern="0" dirty="0"/>
              <a:t>)</a:t>
            </a:r>
          </a:p>
          <a:p>
            <a:pPr marL="533400" lvl="1" indent="0" eaLnBrk="1">
              <a:spcBef>
                <a:spcPts val="600"/>
              </a:spcBef>
              <a:spcAft>
                <a:spcPts val="6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v-SE" sz="1800" i="1" kern="0" dirty="0"/>
              <a:t>Av Stockholmssjukhusen har S:t Görans sjukhus den kortaste medianväntetiden till läkarbedömning med 31 minuter, trots en ökning av antal patientbesök med sju procent.</a:t>
            </a:r>
          </a:p>
          <a:p>
            <a:pPr marL="565150" indent="-457200" eaLnBrk="1">
              <a:spcBef>
                <a:spcPts val="24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v-SE" sz="2000" kern="0" dirty="0">
                <a:hlinkClick r:id="rId6"/>
              </a:rPr>
              <a:t>Artikel</a:t>
            </a:r>
            <a:r>
              <a:rPr lang="sv-SE" sz="2000" kern="0" dirty="0"/>
              <a:t> ”Den förskräckliga succén – Historien om akutsjukhuset </a:t>
            </a:r>
            <a:r>
              <a:rPr lang="sv-SE" sz="2000" kern="0" dirty="0" err="1"/>
              <a:t>St</a:t>
            </a:r>
            <a:r>
              <a:rPr lang="sv-SE" sz="2000" kern="0" dirty="0"/>
              <a:t> Göran”</a:t>
            </a:r>
          </a:p>
        </p:txBody>
      </p:sp>
    </p:spTree>
    <p:extLst>
      <p:ext uri="{BB962C8B-B14F-4D97-AF65-F5344CB8AC3E}">
        <p14:creationId xmlns:p14="http://schemas.microsoft.com/office/powerpoint/2010/main" val="294100633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Platshållare för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sv-SE" dirty="0">
                <a:latin typeface="Times New Roman" pitchFamily="18" charset="0"/>
                <a:cs typeface="Lucida Sans Unicode" pitchFamily="34" charset="0"/>
              </a:rPr>
              <a:t>Skattenytta 23-11-28</a:t>
            </a:r>
          </a:p>
        </p:txBody>
      </p:sp>
      <p:sp>
        <p:nvSpPr>
          <p:cNvPr id="15363" name="Platshållare för sidfot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sv-SE" dirty="0">
                <a:latin typeface="Times New Roman" pitchFamily="18" charset="0"/>
                <a:cs typeface="Lucida Sans Unicode" pitchFamily="34" charset="0"/>
              </a:rPr>
              <a:t>Offentliga Inköp</a:t>
            </a:r>
          </a:p>
        </p:txBody>
      </p:sp>
      <p:sp>
        <p:nvSpPr>
          <p:cNvPr id="15364" name="Platshållare för bild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8AB2536D-8624-4BE0-83AA-22EAA8C3DF23}" type="slidenum">
              <a:rPr lang="sv-SE" smtClean="0">
                <a:latin typeface="Times New Roman" pitchFamily="18" charset="0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3</a:t>
            </a:fld>
            <a:endParaRPr lang="sv-SE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15365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8496300" cy="779463"/>
          </a:xfrm>
        </p:spPr>
        <p:txBody>
          <a:bodyPr tIns="31752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sv-SE" dirty="0"/>
              <a:t>Vem är Anders Forsberg</a:t>
            </a:r>
          </a:p>
        </p:txBody>
      </p:sp>
      <p:sp>
        <p:nvSpPr>
          <p:cNvPr id="153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9832" y="1979636"/>
            <a:ext cx="5760640" cy="4464497"/>
          </a:xfrm>
        </p:spPr>
        <p:txBody>
          <a:bodyPr/>
          <a:lstStyle/>
          <a:p>
            <a:pPr marL="450850" eaLnBrk="1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v-SE" sz="2000" dirty="0"/>
              <a:t>Jobbat 30 år i näringslivet och 12 år i staten</a:t>
            </a:r>
          </a:p>
          <a:p>
            <a:pPr marL="450850" eaLnBrk="1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v-SE" sz="2000" dirty="0"/>
              <a:t>Ca 20 år med inköp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F6E83F4-583C-7DD8-55FF-167644904F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2400" y="3203773"/>
            <a:ext cx="2811983" cy="274766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Platshållare för datum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sv-SE" dirty="0">
                <a:latin typeface="Times New Roman" pitchFamily="18" charset="0"/>
                <a:cs typeface="Lucida Sans Unicode" pitchFamily="34" charset="0"/>
              </a:rPr>
              <a:t>Skattenytta 23-11-28</a:t>
            </a:r>
          </a:p>
        </p:txBody>
      </p:sp>
      <p:sp>
        <p:nvSpPr>
          <p:cNvPr id="22531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2403475" y="7064895"/>
            <a:ext cx="1230313" cy="387350"/>
          </a:xfrm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sv-SE" dirty="0">
                <a:latin typeface="Times New Roman" pitchFamily="18" charset="0"/>
                <a:cs typeface="Lucida Sans Unicode" pitchFamily="34" charset="0"/>
              </a:rPr>
              <a:t>Offentliga Inköp</a:t>
            </a:r>
          </a:p>
        </p:txBody>
      </p:sp>
      <p:sp>
        <p:nvSpPr>
          <p:cNvPr id="22532" name="Platshållare för bildnumm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0753AB34-7850-4CF8-870C-19CD3C099DFA}" type="slidenum">
              <a:rPr lang="sv-SE" smtClean="0">
                <a:latin typeface="Times New Roman" pitchFamily="18" charset="0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4</a:t>
            </a:fld>
            <a:endParaRPr lang="sv-SE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22534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503238" y="1187549"/>
            <a:ext cx="9070975" cy="5318125"/>
          </a:xfrm>
        </p:spPr>
        <p:txBody>
          <a:bodyPr tIns="28224" anchor="ctr"/>
          <a:lstStyle/>
          <a:p>
            <a:pPr marL="0" indent="0"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sv-SE" sz="3200" i="1" dirty="0">
                <a:solidFill>
                  <a:schemeClr val="tx1"/>
                </a:solidFill>
              </a:rPr>
              <a:t>Inköp i privata sektorn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Platshållare för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sv-SE" dirty="0">
                <a:latin typeface="Times New Roman" pitchFamily="18" charset="0"/>
                <a:cs typeface="Lucida Sans Unicode" pitchFamily="34" charset="0"/>
              </a:rPr>
              <a:t>Skattenytta 23-11-28</a:t>
            </a:r>
          </a:p>
        </p:txBody>
      </p:sp>
      <p:sp>
        <p:nvSpPr>
          <p:cNvPr id="23555" name="Platshållare för sidfot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sv-SE" dirty="0">
                <a:latin typeface="Times New Roman" pitchFamily="18" charset="0"/>
                <a:cs typeface="Lucida Sans Unicode" pitchFamily="34" charset="0"/>
              </a:rPr>
              <a:t>Offentliga Inköp</a:t>
            </a:r>
          </a:p>
        </p:txBody>
      </p:sp>
      <p:sp>
        <p:nvSpPr>
          <p:cNvPr id="23556" name="Platshållare för bild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DCD7F5B4-EC7B-48D6-BE05-924BE83E9486}" type="slidenum">
              <a:rPr lang="sv-SE" smtClean="0">
                <a:latin typeface="Times New Roman" pitchFamily="18" charset="0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5</a:t>
            </a:fld>
            <a:endParaRPr lang="sv-SE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23557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8496300" cy="779463"/>
          </a:xfrm>
        </p:spPr>
        <p:txBody>
          <a:bodyPr tIns="31752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sv-SE" dirty="0"/>
              <a:t>Fokus på kärnverksamhet…</a:t>
            </a:r>
            <a:endParaRPr lang="sv-SE" sz="1800" dirty="0"/>
          </a:p>
        </p:txBody>
      </p:sp>
      <p:sp>
        <p:nvSpPr>
          <p:cNvPr id="235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439863"/>
            <a:ext cx="9070975" cy="5318125"/>
          </a:xfrm>
        </p:spPr>
        <p:txBody>
          <a:bodyPr/>
          <a:lstStyle/>
          <a:p>
            <a:pPr marL="431800" indent="-323850" eaLnBrk="1"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v-SE" dirty="0"/>
              <a:t>Företagen har lärt sig att de inte kan vara ”bäst på allt”</a:t>
            </a:r>
          </a:p>
          <a:p>
            <a:pPr marL="431800" indent="-323850" eaLnBrk="1">
              <a:spcBef>
                <a:spcPts val="1200"/>
              </a:spcBef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v-SE" dirty="0"/>
              <a:t>Det blir bättre att välja områden där man </a:t>
            </a:r>
            <a:r>
              <a:rPr lang="sv-SE" u="sng" dirty="0"/>
              <a:t>ska</a:t>
            </a:r>
            <a:r>
              <a:rPr lang="sv-SE" dirty="0"/>
              <a:t> vara bäst</a:t>
            </a:r>
          </a:p>
          <a:p>
            <a:pPr marL="831850" lvl="1" indent="-323850" eaLnBrk="1">
              <a:spcBef>
                <a:spcPts val="600"/>
              </a:spcBef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v-SE" dirty="0"/>
              <a:t>Man fokuserar på sin kärnverksamhet</a:t>
            </a:r>
          </a:p>
          <a:p>
            <a:pPr marL="831850" lvl="1" indent="-323850" eaLnBrk="1">
              <a:spcBef>
                <a:spcPts val="1200"/>
              </a:spcBef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v-SE" dirty="0"/>
              <a:t>Och köper in tjänster och produkter från leverantörer som är bäst på sina områden</a:t>
            </a:r>
          </a:p>
        </p:txBody>
      </p:sp>
      <p:pic>
        <p:nvPicPr>
          <p:cNvPr id="2" name="Picture 2" descr="C:\Program Files (x86)\Microsoft Office\MEDIA\CAGCAT10\j0234687.gif">
            <a:extLst>
              <a:ext uri="{FF2B5EF4-FFF2-40B4-BE49-F238E27FC236}">
                <a16:creationId xmlns:a16="http://schemas.microsoft.com/office/drawing/2014/main" id="{85D77E65-6896-953B-D69D-B4038AEBD65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788" y="4427909"/>
            <a:ext cx="2327469" cy="137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98660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Platshållare för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sv-SE" dirty="0">
                <a:latin typeface="Times New Roman" pitchFamily="18" charset="0"/>
                <a:cs typeface="Lucida Sans Unicode" pitchFamily="34" charset="0"/>
              </a:rPr>
              <a:t>Skattenytta 23-11-28</a:t>
            </a:r>
          </a:p>
        </p:txBody>
      </p:sp>
      <p:sp>
        <p:nvSpPr>
          <p:cNvPr id="23555" name="Platshållare för sidfot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sv-SE" dirty="0">
                <a:latin typeface="Times New Roman" pitchFamily="18" charset="0"/>
                <a:cs typeface="Lucida Sans Unicode" pitchFamily="34" charset="0"/>
              </a:rPr>
              <a:t>Offentliga Inköp</a:t>
            </a:r>
          </a:p>
        </p:txBody>
      </p:sp>
      <p:sp>
        <p:nvSpPr>
          <p:cNvPr id="23556" name="Platshållare för bild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DCD7F5B4-EC7B-48D6-BE05-924BE83E9486}" type="slidenum">
              <a:rPr lang="sv-SE" smtClean="0">
                <a:latin typeface="Times New Roman" pitchFamily="18" charset="0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6</a:t>
            </a:fld>
            <a:endParaRPr lang="sv-SE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23557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7" y="301625"/>
            <a:ext cx="9070975" cy="779463"/>
          </a:xfrm>
        </p:spPr>
        <p:txBody>
          <a:bodyPr tIns="31752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sv-SE" dirty="0"/>
              <a:t>…detta driver förändringar i affärsvärlden</a:t>
            </a:r>
          </a:p>
        </p:txBody>
      </p:sp>
      <p:sp>
        <p:nvSpPr>
          <p:cNvPr id="235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259557"/>
            <a:ext cx="9070975" cy="5498431"/>
          </a:xfrm>
        </p:spPr>
        <p:txBody>
          <a:bodyPr/>
          <a:lstStyle/>
          <a:p>
            <a:pPr marL="431800" indent="-323850" eaLnBrk="1"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v-SE" dirty="0"/>
              <a:t>De bolag som inte drar nytta av att fokusera på kärnverksamhet överlever inte konkurrensen</a:t>
            </a:r>
          </a:p>
        </p:txBody>
      </p:sp>
      <p:pic>
        <p:nvPicPr>
          <p:cNvPr id="1026" name="Picture 2" descr="C:\Documents and Settings\Anders\Lokala inställningar\Temporary Internet Files\Content.IE5\DWY4JJ1G\MC90019908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04408" y="3275781"/>
            <a:ext cx="2088232" cy="2088232"/>
          </a:xfrm>
          <a:prstGeom prst="rect">
            <a:avLst/>
          </a:prstGeom>
          <a:noFill/>
        </p:spPr>
      </p:pic>
      <p:pic>
        <p:nvPicPr>
          <p:cNvPr id="1027" name="Picture 3" descr="C:\Documents and Settings\Anders\Lokala inställningar\Temporary Internet Files\Content.IE5\DWY4JJ1G\MC900212963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9952" y="3347789"/>
            <a:ext cx="2448272" cy="1800454"/>
          </a:xfrm>
          <a:prstGeom prst="rect">
            <a:avLst/>
          </a:prstGeom>
          <a:noFill/>
        </p:spPr>
      </p:pic>
      <p:sp>
        <p:nvSpPr>
          <p:cNvPr id="10" name="textruta 9"/>
          <p:cNvSpPr txBox="1"/>
          <p:nvPr/>
        </p:nvSpPr>
        <p:spPr>
          <a:xfrm>
            <a:off x="5688384" y="5260467"/>
            <a:ext cx="2592288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Snabb och fokuserad</a:t>
            </a:r>
          </a:p>
        </p:txBody>
      </p:sp>
      <p:sp>
        <p:nvSpPr>
          <p:cNvPr id="11" name="textruta 10"/>
          <p:cNvSpPr txBox="1"/>
          <p:nvPr/>
        </p:nvSpPr>
        <p:spPr>
          <a:xfrm>
            <a:off x="2087984" y="5260468"/>
            <a:ext cx="2592288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Halvbra på allt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Platshållare för datum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sv-SE" dirty="0">
                <a:latin typeface="Times New Roman" pitchFamily="18" charset="0"/>
                <a:cs typeface="Lucida Sans Unicode" pitchFamily="34" charset="0"/>
              </a:rPr>
              <a:t>Skattenytta 23-11-28</a:t>
            </a:r>
          </a:p>
        </p:txBody>
      </p:sp>
      <p:sp>
        <p:nvSpPr>
          <p:cNvPr id="22531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2403475" y="7064895"/>
            <a:ext cx="1230313" cy="387350"/>
          </a:xfrm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sv-SE" dirty="0">
                <a:latin typeface="Times New Roman" pitchFamily="18" charset="0"/>
                <a:cs typeface="Lucida Sans Unicode" pitchFamily="34" charset="0"/>
              </a:rPr>
              <a:t>Offentliga Inköp</a:t>
            </a:r>
          </a:p>
        </p:txBody>
      </p:sp>
      <p:sp>
        <p:nvSpPr>
          <p:cNvPr id="22532" name="Platshållare för bildnumm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0753AB34-7850-4CF8-870C-19CD3C099DFA}" type="slidenum">
              <a:rPr lang="sv-SE" smtClean="0">
                <a:latin typeface="Times New Roman" pitchFamily="18" charset="0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7</a:t>
            </a:fld>
            <a:endParaRPr lang="sv-SE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22534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503238" y="1187549"/>
            <a:ext cx="9070975" cy="5318125"/>
          </a:xfrm>
        </p:spPr>
        <p:txBody>
          <a:bodyPr tIns="28224" anchor="ctr"/>
          <a:lstStyle/>
          <a:p>
            <a:pPr marL="0" indent="0"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sv-SE" sz="3200" i="1" dirty="0">
                <a:solidFill>
                  <a:schemeClr val="tx1"/>
                </a:solidFill>
              </a:rPr>
              <a:t>Effektivt inköp</a:t>
            </a:r>
          </a:p>
        </p:txBody>
      </p:sp>
    </p:spTree>
    <p:extLst>
      <p:ext uri="{BB962C8B-B14F-4D97-AF65-F5344CB8AC3E}">
        <p14:creationId xmlns:p14="http://schemas.microsoft.com/office/powerpoint/2010/main" val="26893067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Platshållare för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sv-SE" dirty="0">
                <a:latin typeface="Times New Roman" pitchFamily="18" charset="0"/>
                <a:cs typeface="Lucida Sans Unicode" pitchFamily="34" charset="0"/>
              </a:rPr>
              <a:t>Skattenytta 23-11-28</a:t>
            </a:r>
          </a:p>
        </p:txBody>
      </p:sp>
      <p:sp>
        <p:nvSpPr>
          <p:cNvPr id="23555" name="Platshållare för sidfot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sv-SE" dirty="0">
                <a:latin typeface="Times New Roman" pitchFamily="18" charset="0"/>
                <a:cs typeface="Lucida Sans Unicode" pitchFamily="34" charset="0"/>
              </a:rPr>
              <a:t>Offentliga Inköp</a:t>
            </a:r>
          </a:p>
        </p:txBody>
      </p:sp>
      <p:sp>
        <p:nvSpPr>
          <p:cNvPr id="23556" name="Platshållare för bild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DCD7F5B4-EC7B-48D6-BE05-924BE83E9486}" type="slidenum">
              <a:rPr lang="sv-SE" smtClean="0">
                <a:latin typeface="Times New Roman" pitchFamily="18" charset="0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8</a:t>
            </a:fld>
            <a:endParaRPr lang="sv-SE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23557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8496300" cy="779463"/>
          </a:xfrm>
        </p:spPr>
        <p:txBody>
          <a:bodyPr tIns="31752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sv-SE" dirty="0"/>
              <a:t>Viktiga styrmedel för effektivt inköp</a:t>
            </a:r>
            <a:endParaRPr lang="sv-SE" sz="1800" dirty="0"/>
          </a:p>
        </p:txBody>
      </p:sp>
      <p:sp>
        <p:nvSpPr>
          <p:cNvPr id="235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331565"/>
            <a:ext cx="9070975" cy="5426423"/>
          </a:xfrm>
        </p:spPr>
        <p:txBody>
          <a:bodyPr/>
          <a:lstStyle/>
          <a:p>
            <a:pPr marL="431800" indent="-323850" eaLnBrk="1">
              <a:spcBef>
                <a:spcPts val="1800"/>
              </a:spcBef>
              <a:spcAft>
                <a:spcPts val="600"/>
              </a:spcAft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v-SE" sz="2000" dirty="0"/>
              <a:t>Nyttja skalfördelar – samla ihop inköpsvolymerna</a:t>
            </a:r>
          </a:p>
          <a:p>
            <a:pPr marL="831850" lvl="1" indent="-323850" eaLnBrk="1">
              <a:spcAft>
                <a:spcPts val="600"/>
              </a:spcAft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v-SE" sz="1600" dirty="0"/>
              <a:t>Koncerngemensamma inköp</a:t>
            </a:r>
          </a:p>
          <a:p>
            <a:pPr marL="831850" lvl="1" indent="-323850" eaLnBrk="1">
              <a:spcAft>
                <a:spcPts val="600"/>
              </a:spcAft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v-SE" sz="1600" dirty="0"/>
              <a:t>Nyttja ”kategoristyrning” – upphandla kompletta kategorier</a:t>
            </a:r>
          </a:p>
          <a:p>
            <a:pPr marL="431800" indent="-323850" eaLnBrk="1">
              <a:spcBef>
                <a:spcPts val="1800"/>
              </a:spcBef>
              <a:spcAft>
                <a:spcPts val="600"/>
              </a:spcAft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v-SE" sz="2000" dirty="0"/>
              <a:t>Köp ”resultat” utan att styra ”hur” resultatet ska uppnås</a:t>
            </a:r>
          </a:p>
          <a:p>
            <a:pPr marL="831850" lvl="1" indent="-323850" eaLnBrk="1">
              <a:spcAft>
                <a:spcPts val="600"/>
              </a:spcAft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v-SE" sz="1600" dirty="0"/>
              <a:t>Dra nytta av leverantörernas expertis</a:t>
            </a:r>
          </a:p>
          <a:p>
            <a:pPr marL="431800" indent="-323850" eaLnBrk="1">
              <a:spcBef>
                <a:spcPts val="1800"/>
              </a:spcBef>
              <a:spcAft>
                <a:spcPts val="600"/>
              </a:spcAft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v-SE" sz="2000" dirty="0"/>
              <a:t>Köp helst standardlösningar</a:t>
            </a:r>
          </a:p>
          <a:p>
            <a:pPr marL="831850" lvl="1" indent="-323850" eaLnBrk="1">
              <a:spcAft>
                <a:spcPts val="600"/>
              </a:spcAft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v-SE" sz="1600" dirty="0"/>
              <a:t>Skräddarsytt är dyrt</a:t>
            </a:r>
          </a:p>
          <a:p>
            <a:pPr marL="431800" indent="-323850" eaLnBrk="1">
              <a:spcBef>
                <a:spcPts val="1800"/>
              </a:spcBef>
              <a:spcAft>
                <a:spcPts val="600"/>
              </a:spcAft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v-SE" sz="2000" dirty="0"/>
              <a:t>Köpa helst kompletta tjänster istället för ”styckevis och </a:t>
            </a:r>
            <a:r>
              <a:rPr lang="sv-SE" sz="2000" dirty="0" err="1"/>
              <a:t>delt</a:t>
            </a:r>
            <a:r>
              <a:rPr lang="sv-SE" sz="20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454476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Platshållare för datum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sv-SE" dirty="0">
                <a:latin typeface="Times New Roman" pitchFamily="18" charset="0"/>
                <a:cs typeface="Lucida Sans Unicode" pitchFamily="34" charset="0"/>
              </a:rPr>
              <a:t>Skattenytta 23-11-28</a:t>
            </a:r>
          </a:p>
        </p:txBody>
      </p:sp>
      <p:sp>
        <p:nvSpPr>
          <p:cNvPr id="22531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2403475" y="7064895"/>
            <a:ext cx="1230313" cy="387350"/>
          </a:xfrm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sv-SE" dirty="0">
                <a:latin typeface="Times New Roman" pitchFamily="18" charset="0"/>
                <a:cs typeface="Lucida Sans Unicode" pitchFamily="34" charset="0"/>
              </a:rPr>
              <a:t>Offentliga Inköp</a:t>
            </a:r>
          </a:p>
        </p:txBody>
      </p:sp>
      <p:sp>
        <p:nvSpPr>
          <p:cNvPr id="22532" name="Platshållare för bildnumm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0753AB34-7850-4CF8-870C-19CD3C099DFA}" type="slidenum">
              <a:rPr lang="sv-SE" smtClean="0">
                <a:latin typeface="Times New Roman" pitchFamily="18" charset="0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9</a:t>
            </a:fld>
            <a:endParaRPr lang="sv-SE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22534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503238" y="1187549"/>
            <a:ext cx="9070975" cy="5318125"/>
          </a:xfrm>
        </p:spPr>
        <p:txBody>
          <a:bodyPr tIns="28224" anchor="ctr"/>
          <a:lstStyle/>
          <a:p>
            <a:pPr marL="0" indent="0"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sv-SE" sz="3200" i="1" dirty="0">
                <a:solidFill>
                  <a:schemeClr val="tx1"/>
                </a:solidFill>
              </a:rPr>
              <a:t>Inköp i offentliga sektorn</a:t>
            </a:r>
          </a:p>
        </p:txBody>
      </p:sp>
    </p:spTree>
    <p:extLst>
      <p:ext uri="{BB962C8B-B14F-4D97-AF65-F5344CB8AC3E}">
        <p14:creationId xmlns:p14="http://schemas.microsoft.com/office/powerpoint/2010/main" val="28683592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Office-te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-tema">
      <a:majorFont>
        <a:latin typeface="Arial"/>
        <a:ea typeface=""/>
        <a:cs typeface="Lucida Sans Unicode"/>
      </a:majorFont>
      <a:minorFont>
        <a:latin typeface="Arial"/>
        <a:ea typeface="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Lucida Sans Unico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Lucida Sans Unicode" charset="0"/>
          </a:defRPr>
        </a:defPPr>
      </a:lstStyle>
    </a:lnDef>
  </a:objectDefaults>
  <a:extraClrSchemeLst>
    <a:extraClrScheme>
      <a:clrScheme name="Office-t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7606</TotalTime>
  <Words>1243</Words>
  <Application>Microsoft Office PowerPoint</Application>
  <PresentationFormat>Anpassad</PresentationFormat>
  <Paragraphs>289</Paragraphs>
  <Slides>28</Slides>
  <Notes>28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28</vt:i4>
      </vt:variant>
    </vt:vector>
  </HeadingPairs>
  <TitlesOfParts>
    <vt:vector size="32" baseType="lpstr">
      <vt:lpstr>Arial</vt:lpstr>
      <vt:lpstr>Times New Roman</vt:lpstr>
      <vt:lpstr>Wingdings</vt:lpstr>
      <vt:lpstr>Office-tema</vt:lpstr>
      <vt:lpstr>PowerPoint-presentation</vt:lpstr>
      <vt:lpstr>Ett exempel</vt:lpstr>
      <vt:lpstr>Vem är Anders Forsberg</vt:lpstr>
      <vt:lpstr>PowerPoint-presentation</vt:lpstr>
      <vt:lpstr>Fokus på kärnverksamhet…</vt:lpstr>
      <vt:lpstr>…detta driver förändringar i affärsvärlden</vt:lpstr>
      <vt:lpstr>PowerPoint-presentation</vt:lpstr>
      <vt:lpstr>Viktiga styrmedel för effektivt inköp</vt:lpstr>
      <vt:lpstr>PowerPoint-presentation</vt:lpstr>
      <vt:lpstr>Offentliga inköp</vt:lpstr>
      <vt:lpstr>Effektiviteten eftersatt i offentliga sektorn</vt:lpstr>
      <vt:lpstr>Misstänksamhet mot privata företag</vt:lpstr>
      <vt:lpstr>Varför är leverantörer billigare än internt</vt:lpstr>
      <vt:lpstr>PowerPoint-presentation</vt:lpstr>
      <vt:lpstr>Andel inköp i offentlig sektor</vt:lpstr>
      <vt:lpstr>Andel inköp i offentlig sektor</vt:lpstr>
      <vt:lpstr>Andel inköp i olika verksamheter</vt:lpstr>
      <vt:lpstr>Andel inköp i offentlig sektor</vt:lpstr>
      <vt:lpstr>Andel inköp i offentlig sektor</vt:lpstr>
      <vt:lpstr>Andel inköp i offentlig sektor</vt:lpstr>
      <vt:lpstr>Andel inköp i offentlig sektor</vt:lpstr>
      <vt:lpstr>Andel inköp i offentlig sektor</vt:lpstr>
      <vt:lpstr>Vilken besparing %-sats är rimlig?</vt:lpstr>
      <vt:lpstr>Stora möjligheter till effektivisering</vt:lpstr>
      <vt:lpstr>Sammanfattning</vt:lpstr>
      <vt:lpstr>PowerPoint-presentation</vt:lpstr>
      <vt:lpstr>PowerPoint-presentation</vt:lpstr>
      <vt:lpstr>Liten benchmark snabbkoll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Anders</dc:creator>
  <cp:lastModifiedBy>Anders Forsberg</cp:lastModifiedBy>
  <cp:revision>491</cp:revision>
  <cp:lastPrinted>1601-01-01T00:00:00Z</cp:lastPrinted>
  <dcterms:created xsi:type="dcterms:W3CDTF">2008-10-23T09:34:33Z</dcterms:created>
  <dcterms:modified xsi:type="dcterms:W3CDTF">2023-11-26T12:11:24Z</dcterms:modified>
</cp:coreProperties>
</file>