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70" r:id="rId3"/>
    <p:sldId id="319" r:id="rId4"/>
    <p:sldId id="310" r:id="rId5"/>
    <p:sldId id="311" r:id="rId6"/>
    <p:sldId id="312" r:id="rId7"/>
    <p:sldId id="313" r:id="rId8"/>
    <p:sldId id="314" r:id="rId9"/>
    <p:sldId id="315" r:id="rId10"/>
    <p:sldId id="318" r:id="rId11"/>
    <p:sldId id="268" r:id="rId12"/>
  </p:sldIdLst>
  <p:sldSz cx="12192000" cy="6858000"/>
  <p:notesSz cx="6808788" cy="9940925"/>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 Jagrén" initials="LJ" lastIdx="1" clrIdx="0">
    <p:extLst>
      <p:ext uri="{19B8F6BF-5375-455C-9EA6-DF929625EA0E}">
        <p15:presenceInfo xmlns:p15="http://schemas.microsoft.com/office/powerpoint/2012/main" userId="S::lars.jagren@svensktnaringsliv.se::e3a2b31d-61fb-491c-87f1-678c991bca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128"/>
    <a:srgbClr val="DC9881"/>
    <a:srgbClr val="414042"/>
    <a:srgbClr val="808284"/>
    <a:srgbClr val="9D9EA3"/>
    <a:srgbClr val="D2D3D4"/>
    <a:srgbClr val="F0D8CD"/>
    <a:srgbClr val="EAC0B1"/>
    <a:srgbClr val="E0A18B"/>
    <a:srgbClr val="D07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33"/>
    <p:restoredTop sz="96327"/>
  </p:normalViewPr>
  <p:slideViewPr>
    <p:cSldViewPr snapToGrid="0" snapToObjects="1">
      <p:cViewPr varScale="1">
        <p:scale>
          <a:sx n="74" d="100"/>
          <a:sy n="74" d="100"/>
        </p:scale>
        <p:origin x="484" y="36"/>
      </p:cViewPr>
      <p:guideLst/>
    </p:cSldViewPr>
  </p:slideViewPr>
  <p:notesTextViewPr>
    <p:cViewPr>
      <p:scale>
        <a:sx n="1" d="1"/>
        <a:sy n="1" d="1"/>
      </p:scale>
      <p:origin x="0" y="0"/>
    </p:cViewPr>
  </p:notesTextViewPr>
  <p:notesViewPr>
    <p:cSldViewPr snapToGrid="0" snapToObjects="1">
      <p:cViewPr varScale="1">
        <p:scale>
          <a:sx n="54" d="100"/>
          <a:sy n="54" d="100"/>
        </p:scale>
        <p:origin x="264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3169750-C327-430F-BE06-EEB657360704}" type="datetimeFigureOut">
              <a:rPr lang="sv-SE" smtClean="0"/>
              <a:t>2023-10-18</a:t>
            </a:fld>
            <a:endParaRPr lang="sv-SE"/>
          </a:p>
        </p:txBody>
      </p:sp>
      <p:sp>
        <p:nvSpPr>
          <p:cNvPr id="4" name="Platshållare för bildobjekt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70E656D-6188-49F3-8171-A9735BCF4885}" type="slidenum">
              <a:rPr lang="sv-SE" smtClean="0"/>
              <a:t>‹#›</a:t>
            </a:fld>
            <a:endParaRPr lang="sv-SE"/>
          </a:p>
        </p:txBody>
      </p:sp>
    </p:spTree>
    <p:extLst>
      <p:ext uri="{BB962C8B-B14F-4D97-AF65-F5344CB8AC3E}">
        <p14:creationId xmlns:p14="http://schemas.microsoft.com/office/powerpoint/2010/main" val="401177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858753" y="5062657"/>
            <a:ext cx="5447030" cy="3914239"/>
          </a:xfrm>
        </p:spPr>
        <p:txBody>
          <a:bodyPr/>
          <a:lstStyle/>
          <a:p>
            <a:r>
              <a:rPr lang="sv-SE" sz="1400" dirty="0"/>
              <a:t>Detta är en summering av alla de rapporter och seminarier kommissionen publicerat. Jag har ansvarat för summeringen men det är experter inom respektive område som gjort själva grundanalysen, n del kopplade tillkansliet andra helt fristående. </a:t>
            </a:r>
          </a:p>
          <a:p>
            <a:endParaRPr lang="sv-SE" sz="1400" dirty="0"/>
          </a:p>
          <a:p>
            <a:r>
              <a:rPr lang="sv-SE" sz="1400" dirty="0"/>
              <a:t>Jag rekommenderar därför verkligen den intresserade att ta del av dessa rapporter liksom av seminarierna som finns på webben. </a:t>
            </a:r>
          </a:p>
        </p:txBody>
      </p:sp>
      <p:sp>
        <p:nvSpPr>
          <p:cNvPr id="4" name="Platshållare för bildnummer 3"/>
          <p:cNvSpPr>
            <a:spLocks noGrp="1"/>
          </p:cNvSpPr>
          <p:nvPr>
            <p:ph type="sldNum" sz="quarter" idx="5"/>
          </p:nvPr>
        </p:nvSpPr>
        <p:spPr/>
        <p:txBody>
          <a:bodyPr/>
          <a:lstStyle/>
          <a:p>
            <a:fld id="{270E656D-6188-49F3-8171-A9735BCF4885}" type="slidenum">
              <a:rPr lang="sv-SE" smtClean="0"/>
              <a:t>1</a:t>
            </a:fld>
            <a:endParaRPr lang="sv-SE"/>
          </a:p>
        </p:txBody>
      </p:sp>
    </p:spTree>
    <p:extLst>
      <p:ext uri="{BB962C8B-B14F-4D97-AF65-F5344CB8AC3E}">
        <p14:creationId xmlns:p14="http://schemas.microsoft.com/office/powerpoint/2010/main" val="423040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Leif satte i början av vårt arbete upp de tre viktigaste frågorna som:</a:t>
            </a:r>
          </a:p>
          <a:p>
            <a:endParaRPr lang="sv-SE" sz="1400" dirty="0"/>
          </a:p>
          <a:p>
            <a:r>
              <a:rPr lang="sv-SE" sz="1400" dirty="0"/>
              <a:t>Vad får vi </a:t>
            </a:r>
          </a:p>
          <a:p>
            <a:r>
              <a:rPr lang="sv-SE" sz="1400" dirty="0"/>
              <a:t>Vas borde i få</a:t>
            </a:r>
          </a:p>
          <a:p>
            <a:r>
              <a:rPr lang="sv-SE" sz="1400" dirty="0"/>
              <a:t>Hur når vi dit</a:t>
            </a:r>
          </a:p>
          <a:p>
            <a:endParaRPr lang="sv-SE" sz="1400" dirty="0"/>
          </a:p>
          <a:p>
            <a:r>
              <a:rPr lang="sv-SE" sz="1400" b="1" dirty="0"/>
              <a:t>Dvs hur får vi maximal medborgarnytta för skattepengarna? </a:t>
            </a:r>
          </a:p>
        </p:txBody>
      </p:sp>
      <p:sp>
        <p:nvSpPr>
          <p:cNvPr id="4" name="Platshållare för bildnummer 3"/>
          <p:cNvSpPr>
            <a:spLocks noGrp="1"/>
          </p:cNvSpPr>
          <p:nvPr>
            <p:ph type="sldNum" sz="quarter" idx="5"/>
          </p:nvPr>
        </p:nvSpPr>
        <p:spPr/>
        <p:txBody>
          <a:bodyPr/>
          <a:lstStyle/>
          <a:p>
            <a:fld id="{270E656D-6188-49F3-8171-A9735BCF4885}" type="slidenum">
              <a:rPr lang="sv-SE" smtClean="0"/>
              <a:t>10</a:t>
            </a:fld>
            <a:endParaRPr lang="sv-SE"/>
          </a:p>
        </p:txBody>
      </p:sp>
    </p:spTree>
    <p:extLst>
      <p:ext uri="{BB962C8B-B14F-4D97-AF65-F5344CB8AC3E}">
        <p14:creationId xmlns:p14="http://schemas.microsoft.com/office/powerpoint/2010/main" val="709330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70E656D-6188-49F3-8171-A9735BCF4885}" type="slidenum">
              <a:rPr lang="sv-SE" smtClean="0"/>
              <a:t>11</a:t>
            </a:fld>
            <a:endParaRPr lang="sv-SE"/>
          </a:p>
        </p:txBody>
      </p:sp>
    </p:spTree>
    <p:extLst>
      <p:ext uri="{BB962C8B-B14F-4D97-AF65-F5344CB8AC3E}">
        <p14:creationId xmlns:p14="http://schemas.microsoft.com/office/powerpoint/2010/main" val="260765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Leif satte i början av vårt arbete upp de tre viktigaste frågorna som:</a:t>
            </a:r>
          </a:p>
          <a:p>
            <a:endParaRPr lang="sv-SE" sz="1400" dirty="0"/>
          </a:p>
          <a:p>
            <a:r>
              <a:rPr lang="sv-SE" sz="1400" dirty="0"/>
              <a:t>Vad får vi </a:t>
            </a:r>
          </a:p>
          <a:p>
            <a:r>
              <a:rPr lang="sv-SE" sz="1400" dirty="0"/>
              <a:t>Vas borde i få</a:t>
            </a:r>
          </a:p>
          <a:p>
            <a:r>
              <a:rPr lang="sv-SE" sz="1400" dirty="0"/>
              <a:t>Hur når vi dit</a:t>
            </a:r>
          </a:p>
          <a:p>
            <a:endParaRPr lang="sv-SE" sz="1400" dirty="0"/>
          </a:p>
          <a:p>
            <a:r>
              <a:rPr lang="sv-SE" sz="1400" b="1" dirty="0"/>
              <a:t>Dvs hur får vi maximal medborgarnytta för skattepengarna? </a:t>
            </a:r>
          </a:p>
        </p:txBody>
      </p:sp>
      <p:sp>
        <p:nvSpPr>
          <p:cNvPr id="4" name="Platshållare för bildnummer 3"/>
          <p:cNvSpPr>
            <a:spLocks noGrp="1"/>
          </p:cNvSpPr>
          <p:nvPr>
            <p:ph type="sldNum" sz="quarter" idx="5"/>
          </p:nvPr>
        </p:nvSpPr>
        <p:spPr/>
        <p:txBody>
          <a:bodyPr/>
          <a:lstStyle/>
          <a:p>
            <a:fld id="{270E656D-6188-49F3-8171-A9735BCF4885}" type="slidenum">
              <a:rPr lang="sv-SE" smtClean="0"/>
              <a:t>2</a:t>
            </a:fld>
            <a:endParaRPr lang="sv-SE"/>
          </a:p>
        </p:txBody>
      </p:sp>
    </p:spTree>
    <p:extLst>
      <p:ext uri="{BB962C8B-B14F-4D97-AF65-F5344CB8AC3E}">
        <p14:creationId xmlns:p14="http://schemas.microsoft.com/office/powerpoint/2010/main" val="369853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Leif satte i början av vårt arbete upp de tre viktigaste frågorna som:</a:t>
            </a:r>
          </a:p>
          <a:p>
            <a:endParaRPr lang="sv-SE" sz="1400" dirty="0"/>
          </a:p>
          <a:p>
            <a:r>
              <a:rPr lang="sv-SE" sz="1400" dirty="0"/>
              <a:t>Vad får vi </a:t>
            </a:r>
          </a:p>
          <a:p>
            <a:r>
              <a:rPr lang="sv-SE" sz="1400" dirty="0"/>
              <a:t>Vas borde i få</a:t>
            </a:r>
          </a:p>
          <a:p>
            <a:r>
              <a:rPr lang="sv-SE" sz="1400" dirty="0"/>
              <a:t>Hur når vi dit</a:t>
            </a:r>
          </a:p>
          <a:p>
            <a:endParaRPr lang="sv-SE" sz="1400" dirty="0"/>
          </a:p>
          <a:p>
            <a:r>
              <a:rPr lang="sv-SE" sz="1400" b="1" dirty="0"/>
              <a:t>Dvs hur får vi maximal medborgarnytta för skattepengarna? </a:t>
            </a:r>
          </a:p>
        </p:txBody>
      </p:sp>
      <p:sp>
        <p:nvSpPr>
          <p:cNvPr id="4" name="Platshållare för bildnummer 3"/>
          <p:cNvSpPr>
            <a:spLocks noGrp="1"/>
          </p:cNvSpPr>
          <p:nvPr>
            <p:ph type="sldNum" sz="quarter" idx="5"/>
          </p:nvPr>
        </p:nvSpPr>
        <p:spPr/>
        <p:txBody>
          <a:bodyPr/>
          <a:lstStyle/>
          <a:p>
            <a:fld id="{270E656D-6188-49F3-8171-A9735BCF4885}" type="slidenum">
              <a:rPr lang="sv-SE" smtClean="0"/>
              <a:t>3</a:t>
            </a:fld>
            <a:endParaRPr lang="sv-SE"/>
          </a:p>
        </p:txBody>
      </p:sp>
    </p:spTree>
    <p:extLst>
      <p:ext uri="{BB962C8B-B14F-4D97-AF65-F5344CB8AC3E}">
        <p14:creationId xmlns:p14="http://schemas.microsoft.com/office/powerpoint/2010/main" val="44298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Leif satte i början av vårt arbete upp de tre viktigaste frågorna som:</a:t>
            </a:r>
          </a:p>
          <a:p>
            <a:endParaRPr lang="sv-SE" sz="1400" dirty="0"/>
          </a:p>
          <a:p>
            <a:r>
              <a:rPr lang="sv-SE" sz="1400" dirty="0"/>
              <a:t>Vad får vi </a:t>
            </a:r>
          </a:p>
          <a:p>
            <a:r>
              <a:rPr lang="sv-SE" sz="1400" dirty="0"/>
              <a:t>Vas borde i få</a:t>
            </a:r>
          </a:p>
          <a:p>
            <a:r>
              <a:rPr lang="sv-SE" sz="1400" dirty="0"/>
              <a:t>Hur når vi dit</a:t>
            </a:r>
          </a:p>
          <a:p>
            <a:endParaRPr lang="sv-SE" sz="1400" dirty="0"/>
          </a:p>
          <a:p>
            <a:r>
              <a:rPr lang="sv-SE" sz="1400" b="1" dirty="0"/>
              <a:t>Dvs hur får vi maximal medborgarnytta för skattepengarna? </a:t>
            </a:r>
          </a:p>
        </p:txBody>
      </p:sp>
      <p:sp>
        <p:nvSpPr>
          <p:cNvPr id="4" name="Platshållare för bildnummer 3"/>
          <p:cNvSpPr>
            <a:spLocks noGrp="1"/>
          </p:cNvSpPr>
          <p:nvPr>
            <p:ph type="sldNum" sz="quarter" idx="5"/>
          </p:nvPr>
        </p:nvSpPr>
        <p:spPr/>
        <p:txBody>
          <a:bodyPr/>
          <a:lstStyle/>
          <a:p>
            <a:fld id="{270E656D-6188-49F3-8171-A9735BCF4885}" type="slidenum">
              <a:rPr lang="sv-SE" smtClean="0"/>
              <a:t>4</a:t>
            </a:fld>
            <a:endParaRPr lang="sv-SE"/>
          </a:p>
        </p:txBody>
      </p:sp>
    </p:spTree>
    <p:extLst>
      <p:ext uri="{BB962C8B-B14F-4D97-AF65-F5344CB8AC3E}">
        <p14:creationId xmlns:p14="http://schemas.microsoft.com/office/powerpoint/2010/main" val="609240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Leif satte i början av vårt arbete upp de tre viktigaste frågorna som:</a:t>
            </a:r>
          </a:p>
          <a:p>
            <a:endParaRPr lang="sv-SE" sz="1400" dirty="0"/>
          </a:p>
          <a:p>
            <a:r>
              <a:rPr lang="sv-SE" sz="1400" dirty="0"/>
              <a:t>Vad får vi </a:t>
            </a:r>
          </a:p>
          <a:p>
            <a:r>
              <a:rPr lang="sv-SE" sz="1400" dirty="0"/>
              <a:t>Vas borde i få</a:t>
            </a:r>
          </a:p>
          <a:p>
            <a:r>
              <a:rPr lang="sv-SE" sz="1400" dirty="0"/>
              <a:t>Hur når vi dit</a:t>
            </a:r>
          </a:p>
          <a:p>
            <a:endParaRPr lang="sv-SE" sz="1400" dirty="0"/>
          </a:p>
          <a:p>
            <a:r>
              <a:rPr lang="sv-SE" sz="1400" b="1" dirty="0"/>
              <a:t>Dvs hur får vi maximal medborgarnytta för skattepengarna? </a:t>
            </a:r>
          </a:p>
        </p:txBody>
      </p:sp>
      <p:sp>
        <p:nvSpPr>
          <p:cNvPr id="4" name="Platshållare för bildnummer 3"/>
          <p:cNvSpPr>
            <a:spLocks noGrp="1"/>
          </p:cNvSpPr>
          <p:nvPr>
            <p:ph type="sldNum" sz="quarter" idx="5"/>
          </p:nvPr>
        </p:nvSpPr>
        <p:spPr/>
        <p:txBody>
          <a:bodyPr/>
          <a:lstStyle/>
          <a:p>
            <a:fld id="{270E656D-6188-49F3-8171-A9735BCF4885}" type="slidenum">
              <a:rPr lang="sv-SE" smtClean="0"/>
              <a:t>5</a:t>
            </a:fld>
            <a:endParaRPr lang="sv-SE"/>
          </a:p>
        </p:txBody>
      </p:sp>
    </p:spTree>
    <p:extLst>
      <p:ext uri="{BB962C8B-B14F-4D97-AF65-F5344CB8AC3E}">
        <p14:creationId xmlns:p14="http://schemas.microsoft.com/office/powerpoint/2010/main" val="246868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Leif satte i början av vårt arbete upp de tre viktigaste frågorna som:</a:t>
            </a:r>
          </a:p>
          <a:p>
            <a:endParaRPr lang="sv-SE" sz="1400" dirty="0"/>
          </a:p>
          <a:p>
            <a:r>
              <a:rPr lang="sv-SE" sz="1400" dirty="0"/>
              <a:t>Vad får vi </a:t>
            </a:r>
          </a:p>
          <a:p>
            <a:r>
              <a:rPr lang="sv-SE" sz="1400" dirty="0"/>
              <a:t>Vas borde i få</a:t>
            </a:r>
          </a:p>
          <a:p>
            <a:r>
              <a:rPr lang="sv-SE" sz="1400" dirty="0"/>
              <a:t>Hur når vi dit</a:t>
            </a:r>
          </a:p>
          <a:p>
            <a:endParaRPr lang="sv-SE" sz="1400" dirty="0"/>
          </a:p>
          <a:p>
            <a:r>
              <a:rPr lang="sv-SE" sz="1400" b="1" dirty="0"/>
              <a:t>Dvs hur får vi maximal medborgarnytta för skattepengarna? </a:t>
            </a:r>
          </a:p>
        </p:txBody>
      </p:sp>
      <p:sp>
        <p:nvSpPr>
          <p:cNvPr id="4" name="Platshållare för bildnummer 3"/>
          <p:cNvSpPr>
            <a:spLocks noGrp="1"/>
          </p:cNvSpPr>
          <p:nvPr>
            <p:ph type="sldNum" sz="quarter" idx="5"/>
          </p:nvPr>
        </p:nvSpPr>
        <p:spPr/>
        <p:txBody>
          <a:bodyPr/>
          <a:lstStyle/>
          <a:p>
            <a:fld id="{270E656D-6188-49F3-8171-A9735BCF4885}" type="slidenum">
              <a:rPr lang="sv-SE" smtClean="0"/>
              <a:t>6</a:t>
            </a:fld>
            <a:endParaRPr lang="sv-SE"/>
          </a:p>
        </p:txBody>
      </p:sp>
    </p:spTree>
    <p:extLst>
      <p:ext uri="{BB962C8B-B14F-4D97-AF65-F5344CB8AC3E}">
        <p14:creationId xmlns:p14="http://schemas.microsoft.com/office/powerpoint/2010/main" val="426028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Leif satte i början av vårt arbete upp de tre viktigaste frågorna som:</a:t>
            </a:r>
          </a:p>
          <a:p>
            <a:endParaRPr lang="sv-SE" sz="1400" dirty="0"/>
          </a:p>
          <a:p>
            <a:r>
              <a:rPr lang="sv-SE" sz="1400" dirty="0"/>
              <a:t>Vad får vi </a:t>
            </a:r>
          </a:p>
          <a:p>
            <a:r>
              <a:rPr lang="sv-SE" sz="1400" dirty="0"/>
              <a:t>Vas borde i få</a:t>
            </a:r>
          </a:p>
          <a:p>
            <a:r>
              <a:rPr lang="sv-SE" sz="1400" dirty="0"/>
              <a:t>Hur når vi dit</a:t>
            </a:r>
          </a:p>
          <a:p>
            <a:endParaRPr lang="sv-SE" sz="1400" dirty="0"/>
          </a:p>
          <a:p>
            <a:r>
              <a:rPr lang="sv-SE" sz="1400" b="1" dirty="0"/>
              <a:t>Dvs hur får vi maximal medborgarnytta för skattepengarna? </a:t>
            </a:r>
          </a:p>
        </p:txBody>
      </p:sp>
      <p:sp>
        <p:nvSpPr>
          <p:cNvPr id="4" name="Platshållare för bildnummer 3"/>
          <p:cNvSpPr>
            <a:spLocks noGrp="1"/>
          </p:cNvSpPr>
          <p:nvPr>
            <p:ph type="sldNum" sz="quarter" idx="5"/>
          </p:nvPr>
        </p:nvSpPr>
        <p:spPr/>
        <p:txBody>
          <a:bodyPr/>
          <a:lstStyle/>
          <a:p>
            <a:fld id="{270E656D-6188-49F3-8171-A9735BCF4885}" type="slidenum">
              <a:rPr lang="sv-SE" smtClean="0"/>
              <a:t>7</a:t>
            </a:fld>
            <a:endParaRPr lang="sv-SE"/>
          </a:p>
        </p:txBody>
      </p:sp>
    </p:spTree>
    <p:extLst>
      <p:ext uri="{BB962C8B-B14F-4D97-AF65-F5344CB8AC3E}">
        <p14:creationId xmlns:p14="http://schemas.microsoft.com/office/powerpoint/2010/main" val="39019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Leif satte i början av vårt arbete upp de tre viktigaste frågorna som:</a:t>
            </a:r>
          </a:p>
          <a:p>
            <a:endParaRPr lang="sv-SE" sz="1400" dirty="0"/>
          </a:p>
          <a:p>
            <a:r>
              <a:rPr lang="sv-SE" sz="1400" dirty="0"/>
              <a:t>Vad får vi </a:t>
            </a:r>
          </a:p>
          <a:p>
            <a:r>
              <a:rPr lang="sv-SE" sz="1400" dirty="0"/>
              <a:t>Vas borde i få</a:t>
            </a:r>
          </a:p>
          <a:p>
            <a:r>
              <a:rPr lang="sv-SE" sz="1400" dirty="0"/>
              <a:t>Hur når vi dit</a:t>
            </a:r>
          </a:p>
          <a:p>
            <a:endParaRPr lang="sv-SE" sz="1400" dirty="0"/>
          </a:p>
          <a:p>
            <a:r>
              <a:rPr lang="sv-SE" sz="1400" b="1" dirty="0"/>
              <a:t>Dvs hur får vi maximal medborgarnytta för skattepengarna? </a:t>
            </a:r>
          </a:p>
        </p:txBody>
      </p:sp>
      <p:sp>
        <p:nvSpPr>
          <p:cNvPr id="4" name="Platshållare för bildnummer 3"/>
          <p:cNvSpPr>
            <a:spLocks noGrp="1"/>
          </p:cNvSpPr>
          <p:nvPr>
            <p:ph type="sldNum" sz="quarter" idx="5"/>
          </p:nvPr>
        </p:nvSpPr>
        <p:spPr/>
        <p:txBody>
          <a:bodyPr/>
          <a:lstStyle/>
          <a:p>
            <a:fld id="{270E656D-6188-49F3-8171-A9735BCF4885}" type="slidenum">
              <a:rPr lang="sv-SE" smtClean="0"/>
              <a:t>8</a:t>
            </a:fld>
            <a:endParaRPr lang="sv-SE"/>
          </a:p>
        </p:txBody>
      </p:sp>
    </p:spTree>
    <p:extLst>
      <p:ext uri="{BB962C8B-B14F-4D97-AF65-F5344CB8AC3E}">
        <p14:creationId xmlns:p14="http://schemas.microsoft.com/office/powerpoint/2010/main" val="57303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Leif satte i början av vårt arbete upp de tre viktigaste frågorna som:</a:t>
            </a:r>
          </a:p>
          <a:p>
            <a:endParaRPr lang="sv-SE" sz="1400" dirty="0"/>
          </a:p>
          <a:p>
            <a:r>
              <a:rPr lang="sv-SE" sz="1400" dirty="0"/>
              <a:t>Vad får vi </a:t>
            </a:r>
          </a:p>
          <a:p>
            <a:r>
              <a:rPr lang="sv-SE" sz="1400" dirty="0"/>
              <a:t>Vas borde i få</a:t>
            </a:r>
          </a:p>
          <a:p>
            <a:r>
              <a:rPr lang="sv-SE" sz="1400" dirty="0"/>
              <a:t>Hur når vi dit</a:t>
            </a:r>
          </a:p>
          <a:p>
            <a:endParaRPr lang="sv-SE" sz="1400" dirty="0"/>
          </a:p>
          <a:p>
            <a:r>
              <a:rPr lang="sv-SE" sz="1400" b="1" dirty="0"/>
              <a:t>Dvs hur får vi maximal medborgarnytta för skattepengarna? </a:t>
            </a:r>
          </a:p>
        </p:txBody>
      </p:sp>
      <p:sp>
        <p:nvSpPr>
          <p:cNvPr id="4" name="Platshållare för bildnummer 3"/>
          <p:cNvSpPr>
            <a:spLocks noGrp="1"/>
          </p:cNvSpPr>
          <p:nvPr>
            <p:ph type="sldNum" sz="quarter" idx="5"/>
          </p:nvPr>
        </p:nvSpPr>
        <p:spPr/>
        <p:txBody>
          <a:bodyPr/>
          <a:lstStyle/>
          <a:p>
            <a:fld id="{270E656D-6188-49F3-8171-A9735BCF4885}" type="slidenum">
              <a:rPr lang="sv-SE" smtClean="0"/>
              <a:t>9</a:t>
            </a:fld>
            <a:endParaRPr lang="sv-SE"/>
          </a:p>
        </p:txBody>
      </p:sp>
    </p:spTree>
    <p:extLst>
      <p:ext uri="{BB962C8B-B14F-4D97-AF65-F5344CB8AC3E}">
        <p14:creationId xmlns:p14="http://schemas.microsoft.com/office/powerpoint/2010/main" val="3951519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62640"/>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7FDD0E-87A6-C245-A11F-C165BB90BB9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876" t="15965" r="35649" b="19235"/>
          <a:stretch/>
        </p:blipFill>
        <p:spPr>
          <a:xfrm>
            <a:off x="5570736" y="-1"/>
            <a:ext cx="6621264" cy="6858001"/>
          </a:xfrm>
          <a:prstGeom prst="rect">
            <a:avLst/>
          </a:prstGeom>
        </p:spPr>
      </p:pic>
      <p:sp>
        <p:nvSpPr>
          <p:cNvPr id="2" name="Title 1">
            <a:extLst>
              <a:ext uri="{FF2B5EF4-FFF2-40B4-BE49-F238E27FC236}">
                <a16:creationId xmlns:a16="http://schemas.microsoft.com/office/drawing/2014/main" id="{51EE3694-EEB7-1D40-ADB5-10F8C34C9BE5}"/>
              </a:ext>
            </a:extLst>
          </p:cNvPr>
          <p:cNvSpPr>
            <a:spLocks noGrp="1"/>
          </p:cNvSpPr>
          <p:nvPr>
            <p:ph type="ctrTitle" hasCustomPrompt="1"/>
          </p:nvPr>
        </p:nvSpPr>
        <p:spPr>
          <a:xfrm>
            <a:off x="1524000" y="1414463"/>
            <a:ext cx="9144000" cy="2387600"/>
          </a:xfrm>
        </p:spPr>
        <p:txBody>
          <a:bodyPr anchor="b">
            <a:normAutofit/>
          </a:bodyPr>
          <a:lstStyle>
            <a:lvl1pPr algn="ctr">
              <a:defRPr sz="4800">
                <a:solidFill>
                  <a:schemeClr val="bg1"/>
                </a:solidFill>
              </a:defRPr>
            </a:lvl1pPr>
          </a:lstStyle>
          <a:p>
            <a:r>
              <a:rPr lang="en-GB" dirty="0"/>
              <a:t>Click to edit</a:t>
            </a:r>
            <a:br>
              <a:rPr lang="en-GB" dirty="0"/>
            </a:br>
            <a:r>
              <a:rPr lang="en-GB" dirty="0"/>
              <a:t>Master title style</a:t>
            </a:r>
            <a:endParaRPr lang="sv-SE" dirty="0"/>
          </a:p>
        </p:txBody>
      </p:sp>
      <p:sp>
        <p:nvSpPr>
          <p:cNvPr id="3" name="Subtitle 2">
            <a:extLst>
              <a:ext uri="{FF2B5EF4-FFF2-40B4-BE49-F238E27FC236}">
                <a16:creationId xmlns:a16="http://schemas.microsoft.com/office/drawing/2014/main" id="{E0309E13-514A-B645-A4EE-F618A30089A4}"/>
              </a:ext>
            </a:extLst>
          </p:cNvPr>
          <p:cNvSpPr>
            <a:spLocks noGrp="1"/>
          </p:cNvSpPr>
          <p:nvPr>
            <p:ph type="subTitle" idx="1"/>
          </p:nvPr>
        </p:nvSpPr>
        <p:spPr>
          <a:xfrm>
            <a:off x="1524000" y="38941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sp>
        <p:nvSpPr>
          <p:cNvPr id="4" name="Date Placeholder 3">
            <a:extLst>
              <a:ext uri="{FF2B5EF4-FFF2-40B4-BE49-F238E27FC236}">
                <a16:creationId xmlns:a16="http://schemas.microsoft.com/office/drawing/2014/main" id="{17B591AF-BB70-B748-8BD4-0E8B3F726790}"/>
              </a:ext>
            </a:extLst>
          </p:cNvPr>
          <p:cNvSpPr>
            <a:spLocks noGrp="1"/>
          </p:cNvSpPr>
          <p:nvPr>
            <p:ph type="dt" sz="half" idx="10"/>
          </p:nvPr>
        </p:nvSpPr>
        <p:spPr/>
        <p:txBody>
          <a:bodyPr/>
          <a:lstStyle>
            <a:lvl1pPr>
              <a:defRPr>
                <a:solidFill>
                  <a:schemeClr val="bg1"/>
                </a:solidFill>
              </a:defRPr>
            </a:lvl1pPr>
          </a:lstStyle>
          <a:p>
            <a:fld id="{1731B99A-BB6F-F448-BEFF-3D76E2131789}" type="datetimeFigureOut">
              <a:rPr lang="sv-SE" smtClean="0"/>
              <a:pPr/>
              <a:t>2023-10-18</a:t>
            </a:fld>
            <a:endParaRPr lang="sv-SE"/>
          </a:p>
        </p:txBody>
      </p:sp>
      <p:sp>
        <p:nvSpPr>
          <p:cNvPr id="5" name="Footer Placeholder 4">
            <a:extLst>
              <a:ext uri="{FF2B5EF4-FFF2-40B4-BE49-F238E27FC236}">
                <a16:creationId xmlns:a16="http://schemas.microsoft.com/office/drawing/2014/main" id="{63988C98-D7B9-744B-9938-C600BBA09CC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Slide Number Placeholder 5">
            <a:extLst>
              <a:ext uri="{FF2B5EF4-FFF2-40B4-BE49-F238E27FC236}">
                <a16:creationId xmlns:a16="http://schemas.microsoft.com/office/drawing/2014/main" id="{B4A1A827-48AD-E444-B461-E60A17F2EBE7}"/>
              </a:ext>
            </a:extLst>
          </p:cNvPr>
          <p:cNvSpPr>
            <a:spLocks noGrp="1"/>
          </p:cNvSpPr>
          <p:nvPr>
            <p:ph type="sldNum" sz="quarter" idx="12"/>
          </p:nvPr>
        </p:nvSpPr>
        <p:spPr/>
        <p:txBody>
          <a:bodyPr/>
          <a:lstStyle>
            <a:lvl1pPr>
              <a:defRPr>
                <a:solidFill>
                  <a:schemeClr val="bg1"/>
                </a:solidFill>
              </a:defRPr>
            </a:lvl1pPr>
          </a:lstStyle>
          <a:p>
            <a:fld id="{488D71E4-A3AF-AD4A-8091-00E81BF0DFA5}" type="slidenum">
              <a:rPr lang="sv-SE" smtClean="0"/>
              <a:pPr/>
              <a:t>‹#›</a:t>
            </a:fld>
            <a:endParaRPr lang="sv-SE"/>
          </a:p>
        </p:txBody>
      </p:sp>
      <p:pic>
        <p:nvPicPr>
          <p:cNvPr id="10" name="Picture 9" descr="Logo, company name&#10;&#10;Description automatically generated">
            <a:extLst>
              <a:ext uri="{FF2B5EF4-FFF2-40B4-BE49-F238E27FC236}">
                <a16:creationId xmlns:a16="http://schemas.microsoft.com/office/drawing/2014/main" id="{64F111F7-7E7C-0847-A0F7-7A09DF719761}"/>
              </a:ext>
            </a:extLst>
          </p:cNvPr>
          <p:cNvPicPr>
            <a:picLocks noChangeAspect="1"/>
          </p:cNvPicPr>
          <p:nvPr userDrawn="1"/>
        </p:nvPicPr>
        <p:blipFill>
          <a:blip r:embed="rId4"/>
          <a:stretch>
            <a:fillRect/>
          </a:stretch>
        </p:blipFill>
        <p:spPr>
          <a:xfrm>
            <a:off x="4923830" y="-54916"/>
            <a:ext cx="2344339" cy="2344339"/>
          </a:xfrm>
          <a:prstGeom prst="rect">
            <a:avLst/>
          </a:prstGeom>
        </p:spPr>
      </p:pic>
    </p:spTree>
    <p:extLst>
      <p:ext uri="{BB962C8B-B14F-4D97-AF65-F5344CB8AC3E}">
        <p14:creationId xmlns:p14="http://schemas.microsoft.com/office/powerpoint/2010/main" val="149081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CA09-BF3C-8F4B-941A-E072E4E1D226}"/>
              </a:ext>
            </a:extLst>
          </p:cNvPr>
          <p:cNvSpPr>
            <a:spLocks noGrp="1"/>
          </p:cNvSpPr>
          <p:nvPr>
            <p:ph type="title"/>
          </p:nvPr>
        </p:nvSpPr>
        <p:spPr/>
        <p:txBody>
          <a:bodyPr/>
          <a:lstStyle/>
          <a:p>
            <a:r>
              <a:rPr lang="en-GB"/>
              <a:t>Click to edit Master title style</a:t>
            </a:r>
            <a:endParaRPr lang="sv-SE"/>
          </a:p>
        </p:txBody>
      </p:sp>
      <p:sp>
        <p:nvSpPr>
          <p:cNvPr id="3" name="Vertical Text Placeholder 2">
            <a:extLst>
              <a:ext uri="{FF2B5EF4-FFF2-40B4-BE49-F238E27FC236}">
                <a16:creationId xmlns:a16="http://schemas.microsoft.com/office/drawing/2014/main" id="{56765006-30E5-C644-B5ED-9A2A8EDBF17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D08DB58F-1EF0-FD4F-9856-E628E74EAEB1}"/>
              </a:ext>
            </a:extLst>
          </p:cNvPr>
          <p:cNvSpPr>
            <a:spLocks noGrp="1"/>
          </p:cNvSpPr>
          <p:nvPr>
            <p:ph type="dt" sz="half" idx="10"/>
          </p:nvPr>
        </p:nvSpPr>
        <p:spPr/>
        <p:txBody>
          <a:bodyPr/>
          <a:lstStyle/>
          <a:p>
            <a:fld id="{1731B99A-BB6F-F448-BEFF-3D76E2131789}" type="datetimeFigureOut">
              <a:rPr lang="sv-SE" smtClean="0"/>
              <a:t>2023-10-18</a:t>
            </a:fld>
            <a:endParaRPr lang="sv-SE"/>
          </a:p>
        </p:txBody>
      </p:sp>
      <p:sp>
        <p:nvSpPr>
          <p:cNvPr id="5" name="Footer Placeholder 4">
            <a:extLst>
              <a:ext uri="{FF2B5EF4-FFF2-40B4-BE49-F238E27FC236}">
                <a16:creationId xmlns:a16="http://schemas.microsoft.com/office/drawing/2014/main" id="{EF332E33-49B2-B84D-BFE2-4DAADA9AB1F8}"/>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0972AAB7-3248-584E-B327-A28C7F689992}"/>
              </a:ext>
            </a:extLst>
          </p:cNvPr>
          <p:cNvSpPr>
            <a:spLocks noGrp="1"/>
          </p:cNvSpPr>
          <p:nvPr>
            <p:ph type="sldNum" sz="quarter" idx="12"/>
          </p:nvPr>
        </p:nvSpPr>
        <p:spPr/>
        <p:txBody>
          <a:bodyPr/>
          <a:lstStyle/>
          <a:p>
            <a:fld id="{488D71E4-A3AF-AD4A-8091-00E81BF0DFA5}" type="slidenum">
              <a:rPr lang="sv-SE" smtClean="0"/>
              <a:t>‹#›</a:t>
            </a:fld>
            <a:endParaRPr lang="sv-SE"/>
          </a:p>
        </p:txBody>
      </p:sp>
      <p:pic>
        <p:nvPicPr>
          <p:cNvPr id="7" name="Graphic 6">
            <a:extLst>
              <a:ext uri="{FF2B5EF4-FFF2-40B4-BE49-F238E27FC236}">
                <a16:creationId xmlns:a16="http://schemas.microsoft.com/office/drawing/2014/main" id="{6D1998B9-4D55-6842-A6B2-D0C482D4344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484" t="34617" r="14942" b="30757"/>
          <a:stretch/>
        </p:blipFill>
        <p:spPr>
          <a:xfrm>
            <a:off x="9688278" y="320683"/>
            <a:ext cx="2225428" cy="720707"/>
          </a:xfrm>
          <a:prstGeom prst="rect">
            <a:avLst/>
          </a:prstGeom>
        </p:spPr>
      </p:pic>
    </p:spTree>
    <p:extLst>
      <p:ext uri="{BB962C8B-B14F-4D97-AF65-F5344CB8AC3E}">
        <p14:creationId xmlns:p14="http://schemas.microsoft.com/office/powerpoint/2010/main" val="286666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5178B-881D-3947-AF86-5D31DD8D7DF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sv-SE"/>
          </a:p>
        </p:txBody>
      </p:sp>
      <p:sp>
        <p:nvSpPr>
          <p:cNvPr id="3" name="Vertical Text Placeholder 2">
            <a:extLst>
              <a:ext uri="{FF2B5EF4-FFF2-40B4-BE49-F238E27FC236}">
                <a16:creationId xmlns:a16="http://schemas.microsoft.com/office/drawing/2014/main" id="{5A7AB033-C1AC-9A4A-BD53-875FBFED55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E67FC5AF-C645-9F47-B58A-1C14BBB2DF39}"/>
              </a:ext>
            </a:extLst>
          </p:cNvPr>
          <p:cNvSpPr>
            <a:spLocks noGrp="1"/>
          </p:cNvSpPr>
          <p:nvPr>
            <p:ph type="dt" sz="half" idx="10"/>
          </p:nvPr>
        </p:nvSpPr>
        <p:spPr/>
        <p:txBody>
          <a:bodyPr/>
          <a:lstStyle/>
          <a:p>
            <a:fld id="{1731B99A-BB6F-F448-BEFF-3D76E2131789}" type="datetimeFigureOut">
              <a:rPr lang="sv-SE" smtClean="0"/>
              <a:t>2023-10-18</a:t>
            </a:fld>
            <a:endParaRPr lang="sv-SE"/>
          </a:p>
        </p:txBody>
      </p:sp>
      <p:sp>
        <p:nvSpPr>
          <p:cNvPr id="5" name="Footer Placeholder 4">
            <a:extLst>
              <a:ext uri="{FF2B5EF4-FFF2-40B4-BE49-F238E27FC236}">
                <a16:creationId xmlns:a16="http://schemas.microsoft.com/office/drawing/2014/main" id="{7C331E2B-B8E7-074A-B95B-97B96B5D08AC}"/>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6FD78CDC-1D67-774A-8118-0C4E2513B914}"/>
              </a:ext>
            </a:extLst>
          </p:cNvPr>
          <p:cNvSpPr>
            <a:spLocks noGrp="1"/>
          </p:cNvSpPr>
          <p:nvPr>
            <p:ph type="sldNum" sz="quarter" idx="12"/>
          </p:nvPr>
        </p:nvSpPr>
        <p:spPr/>
        <p:txBody>
          <a:bodyPr/>
          <a:lstStyle/>
          <a:p>
            <a:fld id="{488D71E4-A3AF-AD4A-8091-00E81BF0DFA5}" type="slidenum">
              <a:rPr lang="sv-SE" smtClean="0"/>
              <a:t>‹#›</a:t>
            </a:fld>
            <a:endParaRPr lang="sv-SE"/>
          </a:p>
        </p:txBody>
      </p:sp>
    </p:spTree>
    <p:extLst>
      <p:ext uri="{BB962C8B-B14F-4D97-AF65-F5344CB8AC3E}">
        <p14:creationId xmlns:p14="http://schemas.microsoft.com/office/powerpoint/2010/main" val="394144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7133F96F-FE92-6D43-A0AC-7B81455323A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876" t="15965" r="35649" b="19235"/>
          <a:stretch/>
        </p:blipFill>
        <p:spPr>
          <a:xfrm>
            <a:off x="5570736" y="-1"/>
            <a:ext cx="6621264" cy="6858001"/>
          </a:xfrm>
          <a:prstGeom prst="rect">
            <a:avLst/>
          </a:prstGeom>
        </p:spPr>
      </p:pic>
      <p:sp>
        <p:nvSpPr>
          <p:cNvPr id="2" name="Title 1">
            <a:extLst>
              <a:ext uri="{FF2B5EF4-FFF2-40B4-BE49-F238E27FC236}">
                <a16:creationId xmlns:a16="http://schemas.microsoft.com/office/drawing/2014/main" id="{04E24186-6EE7-D547-8D1D-9ABF2538E309}"/>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90A54FC8-19D8-2941-950E-7E8C4D4EA6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ACD1015B-5BC5-4C4B-9CAC-166913B60EE0}"/>
              </a:ext>
            </a:extLst>
          </p:cNvPr>
          <p:cNvSpPr>
            <a:spLocks noGrp="1"/>
          </p:cNvSpPr>
          <p:nvPr>
            <p:ph type="dt" sz="half" idx="10"/>
          </p:nvPr>
        </p:nvSpPr>
        <p:spPr/>
        <p:txBody>
          <a:bodyPr/>
          <a:lstStyle/>
          <a:p>
            <a:fld id="{1731B99A-BB6F-F448-BEFF-3D76E2131789}" type="datetimeFigureOut">
              <a:rPr lang="sv-SE" smtClean="0"/>
              <a:t>2023-10-18</a:t>
            </a:fld>
            <a:endParaRPr lang="sv-SE"/>
          </a:p>
        </p:txBody>
      </p:sp>
      <p:sp>
        <p:nvSpPr>
          <p:cNvPr id="5" name="Footer Placeholder 4">
            <a:extLst>
              <a:ext uri="{FF2B5EF4-FFF2-40B4-BE49-F238E27FC236}">
                <a16:creationId xmlns:a16="http://schemas.microsoft.com/office/drawing/2014/main" id="{A85948B4-038F-C44C-802D-B8C4D7775F1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555A1419-EA2E-9142-8CAF-E5B109BE549E}"/>
              </a:ext>
            </a:extLst>
          </p:cNvPr>
          <p:cNvSpPr>
            <a:spLocks noGrp="1"/>
          </p:cNvSpPr>
          <p:nvPr>
            <p:ph type="sldNum" sz="quarter" idx="12"/>
          </p:nvPr>
        </p:nvSpPr>
        <p:spPr/>
        <p:txBody>
          <a:bodyPr/>
          <a:lstStyle/>
          <a:p>
            <a:fld id="{488D71E4-A3AF-AD4A-8091-00E81BF0DFA5}" type="slidenum">
              <a:rPr lang="sv-SE" smtClean="0"/>
              <a:t>‹#›</a:t>
            </a:fld>
            <a:endParaRPr lang="sv-SE"/>
          </a:p>
        </p:txBody>
      </p:sp>
      <p:pic>
        <p:nvPicPr>
          <p:cNvPr id="7" name="Graphic 6">
            <a:extLst>
              <a:ext uri="{FF2B5EF4-FFF2-40B4-BE49-F238E27FC236}">
                <a16:creationId xmlns:a16="http://schemas.microsoft.com/office/drawing/2014/main" id="{7D3F1175-3E57-614B-A0AD-A7433793B34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484" t="34617" r="14942" b="30757"/>
          <a:stretch/>
        </p:blipFill>
        <p:spPr>
          <a:xfrm>
            <a:off x="9582262" y="373691"/>
            <a:ext cx="2225428" cy="720707"/>
          </a:xfrm>
          <a:prstGeom prst="rect">
            <a:avLst/>
          </a:prstGeom>
        </p:spPr>
      </p:pic>
    </p:spTree>
    <p:extLst>
      <p:ext uri="{BB962C8B-B14F-4D97-AF65-F5344CB8AC3E}">
        <p14:creationId xmlns:p14="http://schemas.microsoft.com/office/powerpoint/2010/main" val="61512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7C81C3F1-AD04-C447-AEDD-B0A39E9C1D1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876" t="15965" r="35649" b="19235"/>
          <a:stretch/>
        </p:blipFill>
        <p:spPr>
          <a:xfrm>
            <a:off x="5570736" y="-1"/>
            <a:ext cx="6621264" cy="6858001"/>
          </a:xfrm>
          <a:prstGeom prst="rect">
            <a:avLst/>
          </a:prstGeom>
        </p:spPr>
      </p:pic>
      <p:pic>
        <p:nvPicPr>
          <p:cNvPr id="9" name="Graphic 8">
            <a:extLst>
              <a:ext uri="{FF2B5EF4-FFF2-40B4-BE49-F238E27FC236}">
                <a16:creationId xmlns:a16="http://schemas.microsoft.com/office/drawing/2014/main" id="{BED0FF74-9240-7149-AB30-BBA714FD5F7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484" t="34617" r="14942" b="30757"/>
          <a:stretch/>
        </p:blipFill>
        <p:spPr>
          <a:xfrm>
            <a:off x="9582262" y="373691"/>
            <a:ext cx="2225428" cy="720707"/>
          </a:xfrm>
          <a:prstGeom prst="rect">
            <a:avLst/>
          </a:prstGeom>
        </p:spPr>
      </p:pic>
      <p:sp>
        <p:nvSpPr>
          <p:cNvPr id="2" name="Title 1">
            <a:extLst>
              <a:ext uri="{FF2B5EF4-FFF2-40B4-BE49-F238E27FC236}">
                <a16:creationId xmlns:a16="http://schemas.microsoft.com/office/drawing/2014/main" id="{4917394C-763B-A34E-A6DD-55F2E81BCE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sv-SE"/>
          </a:p>
        </p:txBody>
      </p:sp>
      <p:sp>
        <p:nvSpPr>
          <p:cNvPr id="3" name="Text Placeholder 2">
            <a:extLst>
              <a:ext uri="{FF2B5EF4-FFF2-40B4-BE49-F238E27FC236}">
                <a16:creationId xmlns:a16="http://schemas.microsoft.com/office/drawing/2014/main" id="{CC3C2CE1-3CD9-B64D-8ADC-EE15C84BA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921A961-C64B-1042-88E5-339509325A5B}"/>
              </a:ext>
            </a:extLst>
          </p:cNvPr>
          <p:cNvSpPr>
            <a:spLocks noGrp="1"/>
          </p:cNvSpPr>
          <p:nvPr>
            <p:ph type="dt" sz="half" idx="10"/>
          </p:nvPr>
        </p:nvSpPr>
        <p:spPr/>
        <p:txBody>
          <a:bodyPr/>
          <a:lstStyle/>
          <a:p>
            <a:fld id="{1731B99A-BB6F-F448-BEFF-3D76E2131789}" type="datetimeFigureOut">
              <a:rPr lang="sv-SE" smtClean="0"/>
              <a:t>2023-10-18</a:t>
            </a:fld>
            <a:endParaRPr lang="sv-SE"/>
          </a:p>
        </p:txBody>
      </p:sp>
      <p:sp>
        <p:nvSpPr>
          <p:cNvPr id="5" name="Footer Placeholder 4">
            <a:extLst>
              <a:ext uri="{FF2B5EF4-FFF2-40B4-BE49-F238E27FC236}">
                <a16:creationId xmlns:a16="http://schemas.microsoft.com/office/drawing/2014/main" id="{4F1FA1F1-54E7-4345-9CBA-EFF55AE91EA3}"/>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CCC2A2B3-2522-794F-BC0E-E477DB956D74}"/>
              </a:ext>
            </a:extLst>
          </p:cNvPr>
          <p:cNvSpPr>
            <a:spLocks noGrp="1"/>
          </p:cNvSpPr>
          <p:nvPr>
            <p:ph type="sldNum" sz="quarter" idx="12"/>
          </p:nvPr>
        </p:nvSpPr>
        <p:spPr/>
        <p:txBody>
          <a:bodyPr/>
          <a:lstStyle/>
          <a:p>
            <a:fld id="{488D71E4-A3AF-AD4A-8091-00E81BF0DFA5}" type="slidenum">
              <a:rPr lang="sv-SE" smtClean="0"/>
              <a:t>‹#›</a:t>
            </a:fld>
            <a:endParaRPr lang="sv-SE"/>
          </a:p>
        </p:txBody>
      </p:sp>
    </p:spTree>
    <p:extLst>
      <p:ext uri="{BB962C8B-B14F-4D97-AF65-F5344CB8AC3E}">
        <p14:creationId xmlns:p14="http://schemas.microsoft.com/office/powerpoint/2010/main" val="225395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11">
            <a:extLst>
              <a:ext uri="{FF2B5EF4-FFF2-40B4-BE49-F238E27FC236}">
                <a16:creationId xmlns:a16="http://schemas.microsoft.com/office/drawing/2014/main" id="{69268A9D-48EF-E343-9DE3-C3DBF2B3DD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876" t="15965" r="35649" b="19235"/>
          <a:stretch/>
        </p:blipFill>
        <p:spPr>
          <a:xfrm>
            <a:off x="5570736" y="-1"/>
            <a:ext cx="6621264" cy="6858001"/>
          </a:xfrm>
          <a:prstGeom prst="rect">
            <a:avLst/>
          </a:prstGeom>
        </p:spPr>
      </p:pic>
      <p:pic>
        <p:nvPicPr>
          <p:cNvPr id="10" name="Graphic 9">
            <a:extLst>
              <a:ext uri="{FF2B5EF4-FFF2-40B4-BE49-F238E27FC236}">
                <a16:creationId xmlns:a16="http://schemas.microsoft.com/office/drawing/2014/main" id="{8945F9DD-9CB5-6D4B-B5C9-C08E348F5BA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484" t="34617" r="14942" b="30757"/>
          <a:stretch/>
        </p:blipFill>
        <p:spPr>
          <a:xfrm>
            <a:off x="9582262" y="373691"/>
            <a:ext cx="2225428" cy="720707"/>
          </a:xfrm>
          <a:prstGeom prst="rect">
            <a:avLst/>
          </a:prstGeom>
        </p:spPr>
      </p:pic>
      <p:sp>
        <p:nvSpPr>
          <p:cNvPr id="2" name="Title 1">
            <a:extLst>
              <a:ext uri="{FF2B5EF4-FFF2-40B4-BE49-F238E27FC236}">
                <a16:creationId xmlns:a16="http://schemas.microsoft.com/office/drawing/2014/main" id="{079802E2-D419-0E41-BCA1-F81F4380D626}"/>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DE648823-5D2E-5E40-8F3C-90FF1F7E35B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Content Placeholder 3">
            <a:extLst>
              <a:ext uri="{FF2B5EF4-FFF2-40B4-BE49-F238E27FC236}">
                <a16:creationId xmlns:a16="http://schemas.microsoft.com/office/drawing/2014/main" id="{259ECB13-A243-914E-9CD4-CDDF090135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Date Placeholder 4">
            <a:extLst>
              <a:ext uri="{FF2B5EF4-FFF2-40B4-BE49-F238E27FC236}">
                <a16:creationId xmlns:a16="http://schemas.microsoft.com/office/drawing/2014/main" id="{FFA92DDE-BB9D-E64C-8D21-9344F00E7BC7}"/>
              </a:ext>
            </a:extLst>
          </p:cNvPr>
          <p:cNvSpPr>
            <a:spLocks noGrp="1"/>
          </p:cNvSpPr>
          <p:nvPr>
            <p:ph type="dt" sz="half" idx="10"/>
          </p:nvPr>
        </p:nvSpPr>
        <p:spPr/>
        <p:txBody>
          <a:bodyPr/>
          <a:lstStyle/>
          <a:p>
            <a:fld id="{1731B99A-BB6F-F448-BEFF-3D76E2131789}" type="datetimeFigureOut">
              <a:rPr lang="sv-SE" smtClean="0"/>
              <a:t>2023-10-18</a:t>
            </a:fld>
            <a:endParaRPr lang="sv-SE"/>
          </a:p>
        </p:txBody>
      </p:sp>
      <p:sp>
        <p:nvSpPr>
          <p:cNvPr id="6" name="Footer Placeholder 5">
            <a:extLst>
              <a:ext uri="{FF2B5EF4-FFF2-40B4-BE49-F238E27FC236}">
                <a16:creationId xmlns:a16="http://schemas.microsoft.com/office/drawing/2014/main" id="{65CB4B4D-E9CF-0642-9671-1C897D6430C3}"/>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63B755A7-4232-1547-86E2-2CDCA47FDA50}"/>
              </a:ext>
            </a:extLst>
          </p:cNvPr>
          <p:cNvSpPr>
            <a:spLocks noGrp="1"/>
          </p:cNvSpPr>
          <p:nvPr>
            <p:ph type="sldNum" sz="quarter" idx="12"/>
          </p:nvPr>
        </p:nvSpPr>
        <p:spPr/>
        <p:txBody>
          <a:bodyPr/>
          <a:lstStyle/>
          <a:p>
            <a:fld id="{488D71E4-A3AF-AD4A-8091-00E81BF0DFA5}" type="slidenum">
              <a:rPr lang="sv-SE" smtClean="0"/>
              <a:t>‹#›</a:t>
            </a:fld>
            <a:endParaRPr lang="sv-SE"/>
          </a:p>
        </p:txBody>
      </p:sp>
    </p:spTree>
    <p:extLst>
      <p:ext uri="{BB962C8B-B14F-4D97-AF65-F5344CB8AC3E}">
        <p14:creationId xmlns:p14="http://schemas.microsoft.com/office/powerpoint/2010/main" val="209350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1">
            <a:extLst>
              <a:ext uri="{FF2B5EF4-FFF2-40B4-BE49-F238E27FC236}">
                <a16:creationId xmlns:a16="http://schemas.microsoft.com/office/drawing/2014/main" id="{5DC10E3E-3CC9-A245-BA33-FF35DB45027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876" t="15965" r="35649" b="19235"/>
          <a:stretch/>
        </p:blipFill>
        <p:spPr>
          <a:xfrm>
            <a:off x="5570736" y="-1"/>
            <a:ext cx="6621264" cy="6858001"/>
          </a:xfrm>
          <a:prstGeom prst="rect">
            <a:avLst/>
          </a:prstGeom>
        </p:spPr>
      </p:pic>
      <p:pic>
        <p:nvPicPr>
          <p:cNvPr id="12" name="Graphic 11">
            <a:extLst>
              <a:ext uri="{FF2B5EF4-FFF2-40B4-BE49-F238E27FC236}">
                <a16:creationId xmlns:a16="http://schemas.microsoft.com/office/drawing/2014/main" id="{EB725CAC-0BA6-E74C-8510-970E383348F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484" t="34617" r="14942" b="30757"/>
          <a:stretch/>
        </p:blipFill>
        <p:spPr>
          <a:xfrm>
            <a:off x="9582262" y="373691"/>
            <a:ext cx="2225428" cy="720707"/>
          </a:xfrm>
          <a:prstGeom prst="rect">
            <a:avLst/>
          </a:prstGeom>
        </p:spPr>
      </p:pic>
      <p:sp>
        <p:nvSpPr>
          <p:cNvPr id="2" name="Title 1">
            <a:extLst>
              <a:ext uri="{FF2B5EF4-FFF2-40B4-BE49-F238E27FC236}">
                <a16:creationId xmlns:a16="http://schemas.microsoft.com/office/drawing/2014/main" id="{0C957491-6A1C-D444-83FE-07C769B42976}"/>
              </a:ext>
            </a:extLst>
          </p:cNvPr>
          <p:cNvSpPr>
            <a:spLocks noGrp="1"/>
          </p:cNvSpPr>
          <p:nvPr>
            <p:ph type="title"/>
          </p:nvPr>
        </p:nvSpPr>
        <p:spPr>
          <a:xfrm>
            <a:off x="839788" y="365125"/>
            <a:ext cx="10515600" cy="1325563"/>
          </a:xfrm>
        </p:spPr>
        <p:txBody>
          <a:bodyPr/>
          <a:lstStyle/>
          <a:p>
            <a:r>
              <a:rPr lang="en-GB"/>
              <a:t>Click to edit Master title style</a:t>
            </a:r>
            <a:endParaRPr lang="sv-SE"/>
          </a:p>
        </p:txBody>
      </p:sp>
      <p:sp>
        <p:nvSpPr>
          <p:cNvPr id="3" name="Text Placeholder 2">
            <a:extLst>
              <a:ext uri="{FF2B5EF4-FFF2-40B4-BE49-F238E27FC236}">
                <a16:creationId xmlns:a16="http://schemas.microsoft.com/office/drawing/2014/main" id="{1F91FA3C-6BAD-9A42-BF9F-1EDD6F7DB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2FA0729-C70A-D94F-B61E-17579B8692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Text Placeholder 4">
            <a:extLst>
              <a:ext uri="{FF2B5EF4-FFF2-40B4-BE49-F238E27FC236}">
                <a16:creationId xmlns:a16="http://schemas.microsoft.com/office/drawing/2014/main" id="{DF18A5B3-1704-5D42-8766-E265BCBCD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F7046AF-0B6C-7F49-B5FB-528615E2990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Date Placeholder 6">
            <a:extLst>
              <a:ext uri="{FF2B5EF4-FFF2-40B4-BE49-F238E27FC236}">
                <a16:creationId xmlns:a16="http://schemas.microsoft.com/office/drawing/2014/main" id="{20966918-7AE4-554B-9594-131E5EB69243}"/>
              </a:ext>
            </a:extLst>
          </p:cNvPr>
          <p:cNvSpPr>
            <a:spLocks noGrp="1"/>
          </p:cNvSpPr>
          <p:nvPr>
            <p:ph type="dt" sz="half" idx="10"/>
          </p:nvPr>
        </p:nvSpPr>
        <p:spPr/>
        <p:txBody>
          <a:bodyPr/>
          <a:lstStyle/>
          <a:p>
            <a:fld id="{1731B99A-BB6F-F448-BEFF-3D76E2131789}" type="datetimeFigureOut">
              <a:rPr lang="sv-SE" smtClean="0"/>
              <a:t>2023-10-18</a:t>
            </a:fld>
            <a:endParaRPr lang="sv-SE"/>
          </a:p>
        </p:txBody>
      </p:sp>
      <p:sp>
        <p:nvSpPr>
          <p:cNvPr id="8" name="Footer Placeholder 7">
            <a:extLst>
              <a:ext uri="{FF2B5EF4-FFF2-40B4-BE49-F238E27FC236}">
                <a16:creationId xmlns:a16="http://schemas.microsoft.com/office/drawing/2014/main" id="{0CCF543E-BA42-5E48-96CD-41F00D059104}"/>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1ED9F8C3-B109-7C4D-9AA5-A068117EFB51}"/>
              </a:ext>
            </a:extLst>
          </p:cNvPr>
          <p:cNvSpPr>
            <a:spLocks noGrp="1"/>
          </p:cNvSpPr>
          <p:nvPr>
            <p:ph type="sldNum" sz="quarter" idx="12"/>
          </p:nvPr>
        </p:nvSpPr>
        <p:spPr/>
        <p:txBody>
          <a:bodyPr/>
          <a:lstStyle/>
          <a:p>
            <a:fld id="{488D71E4-A3AF-AD4A-8091-00E81BF0DFA5}" type="slidenum">
              <a:rPr lang="sv-SE" smtClean="0"/>
              <a:t>‹#›</a:t>
            </a:fld>
            <a:endParaRPr lang="sv-SE"/>
          </a:p>
        </p:txBody>
      </p:sp>
    </p:spTree>
    <p:extLst>
      <p:ext uri="{BB962C8B-B14F-4D97-AF65-F5344CB8AC3E}">
        <p14:creationId xmlns:p14="http://schemas.microsoft.com/office/powerpoint/2010/main" val="117741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11">
            <a:extLst>
              <a:ext uri="{FF2B5EF4-FFF2-40B4-BE49-F238E27FC236}">
                <a16:creationId xmlns:a16="http://schemas.microsoft.com/office/drawing/2014/main" id="{91F9EE79-6289-A149-AE38-DFAC88FD1A8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876" t="15965" r="35649" b="19235"/>
          <a:stretch/>
        </p:blipFill>
        <p:spPr>
          <a:xfrm>
            <a:off x="5570736" y="-1"/>
            <a:ext cx="6621264" cy="6858001"/>
          </a:xfrm>
          <a:prstGeom prst="rect">
            <a:avLst/>
          </a:prstGeom>
        </p:spPr>
      </p:pic>
      <p:pic>
        <p:nvPicPr>
          <p:cNvPr id="8" name="Graphic 7">
            <a:extLst>
              <a:ext uri="{FF2B5EF4-FFF2-40B4-BE49-F238E27FC236}">
                <a16:creationId xmlns:a16="http://schemas.microsoft.com/office/drawing/2014/main" id="{3807F5E9-B38F-094C-A665-B4277D1D7D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484" t="34617" r="14942" b="30757"/>
          <a:stretch/>
        </p:blipFill>
        <p:spPr>
          <a:xfrm>
            <a:off x="9582262" y="373691"/>
            <a:ext cx="2225428" cy="720707"/>
          </a:xfrm>
          <a:prstGeom prst="rect">
            <a:avLst/>
          </a:prstGeom>
        </p:spPr>
      </p:pic>
      <p:sp>
        <p:nvSpPr>
          <p:cNvPr id="2" name="Title 1">
            <a:extLst>
              <a:ext uri="{FF2B5EF4-FFF2-40B4-BE49-F238E27FC236}">
                <a16:creationId xmlns:a16="http://schemas.microsoft.com/office/drawing/2014/main" id="{E0CD2981-530C-4C4B-B245-535A9A781A5D}"/>
              </a:ext>
            </a:extLst>
          </p:cNvPr>
          <p:cNvSpPr>
            <a:spLocks noGrp="1"/>
          </p:cNvSpPr>
          <p:nvPr>
            <p:ph type="title"/>
          </p:nvPr>
        </p:nvSpPr>
        <p:spPr/>
        <p:txBody>
          <a:bodyPr/>
          <a:lstStyle/>
          <a:p>
            <a:r>
              <a:rPr lang="en-GB"/>
              <a:t>Click to edit Master title style</a:t>
            </a:r>
            <a:endParaRPr lang="sv-SE"/>
          </a:p>
        </p:txBody>
      </p:sp>
      <p:sp>
        <p:nvSpPr>
          <p:cNvPr id="3" name="Date Placeholder 2">
            <a:extLst>
              <a:ext uri="{FF2B5EF4-FFF2-40B4-BE49-F238E27FC236}">
                <a16:creationId xmlns:a16="http://schemas.microsoft.com/office/drawing/2014/main" id="{F76FA8AD-0105-CA46-87A6-DA3D99EA9639}"/>
              </a:ext>
            </a:extLst>
          </p:cNvPr>
          <p:cNvSpPr>
            <a:spLocks noGrp="1"/>
          </p:cNvSpPr>
          <p:nvPr>
            <p:ph type="dt" sz="half" idx="10"/>
          </p:nvPr>
        </p:nvSpPr>
        <p:spPr/>
        <p:txBody>
          <a:bodyPr/>
          <a:lstStyle/>
          <a:p>
            <a:fld id="{1731B99A-BB6F-F448-BEFF-3D76E2131789}" type="datetimeFigureOut">
              <a:rPr lang="sv-SE" smtClean="0"/>
              <a:t>2023-10-18</a:t>
            </a:fld>
            <a:endParaRPr lang="sv-SE"/>
          </a:p>
        </p:txBody>
      </p:sp>
      <p:sp>
        <p:nvSpPr>
          <p:cNvPr id="4" name="Footer Placeholder 3">
            <a:extLst>
              <a:ext uri="{FF2B5EF4-FFF2-40B4-BE49-F238E27FC236}">
                <a16:creationId xmlns:a16="http://schemas.microsoft.com/office/drawing/2014/main" id="{FFDECB4A-0C61-2E4F-BEFB-9ED43E689424}"/>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93DA1ED3-0285-DA4F-8591-A7B5B1C81253}"/>
              </a:ext>
            </a:extLst>
          </p:cNvPr>
          <p:cNvSpPr>
            <a:spLocks noGrp="1"/>
          </p:cNvSpPr>
          <p:nvPr>
            <p:ph type="sldNum" sz="quarter" idx="12"/>
          </p:nvPr>
        </p:nvSpPr>
        <p:spPr/>
        <p:txBody>
          <a:bodyPr/>
          <a:lstStyle/>
          <a:p>
            <a:fld id="{488D71E4-A3AF-AD4A-8091-00E81BF0DFA5}" type="slidenum">
              <a:rPr lang="sv-SE" smtClean="0"/>
              <a:t>‹#›</a:t>
            </a:fld>
            <a:endParaRPr lang="sv-SE"/>
          </a:p>
        </p:txBody>
      </p:sp>
    </p:spTree>
    <p:extLst>
      <p:ext uri="{BB962C8B-B14F-4D97-AF65-F5344CB8AC3E}">
        <p14:creationId xmlns:p14="http://schemas.microsoft.com/office/powerpoint/2010/main" val="294857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11">
            <a:extLst>
              <a:ext uri="{FF2B5EF4-FFF2-40B4-BE49-F238E27FC236}">
                <a16:creationId xmlns:a16="http://schemas.microsoft.com/office/drawing/2014/main" id="{8B5E7B1E-A830-9241-A677-B9641F2B54B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876" t="15965" r="35649" b="19235"/>
          <a:stretch/>
        </p:blipFill>
        <p:spPr>
          <a:xfrm>
            <a:off x="5570736" y="-1"/>
            <a:ext cx="6621264" cy="6858001"/>
          </a:xfrm>
          <a:prstGeom prst="rect">
            <a:avLst/>
          </a:prstGeom>
        </p:spPr>
      </p:pic>
      <p:pic>
        <p:nvPicPr>
          <p:cNvPr id="7" name="Graphic 6">
            <a:extLst>
              <a:ext uri="{FF2B5EF4-FFF2-40B4-BE49-F238E27FC236}">
                <a16:creationId xmlns:a16="http://schemas.microsoft.com/office/drawing/2014/main" id="{FF7180F8-B5F1-714E-BCC1-E7FDA7C1010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484" t="34617" r="14942" b="30757"/>
          <a:stretch/>
        </p:blipFill>
        <p:spPr>
          <a:xfrm>
            <a:off x="9582262" y="373691"/>
            <a:ext cx="2225428" cy="720707"/>
          </a:xfrm>
          <a:prstGeom prst="rect">
            <a:avLst/>
          </a:prstGeom>
        </p:spPr>
      </p:pic>
      <p:sp>
        <p:nvSpPr>
          <p:cNvPr id="2" name="Date Placeholder 1">
            <a:extLst>
              <a:ext uri="{FF2B5EF4-FFF2-40B4-BE49-F238E27FC236}">
                <a16:creationId xmlns:a16="http://schemas.microsoft.com/office/drawing/2014/main" id="{D45BBBCC-D22D-984D-9729-19CB93A2E4A3}"/>
              </a:ext>
            </a:extLst>
          </p:cNvPr>
          <p:cNvSpPr>
            <a:spLocks noGrp="1"/>
          </p:cNvSpPr>
          <p:nvPr>
            <p:ph type="dt" sz="half" idx="10"/>
          </p:nvPr>
        </p:nvSpPr>
        <p:spPr/>
        <p:txBody>
          <a:bodyPr/>
          <a:lstStyle/>
          <a:p>
            <a:fld id="{1731B99A-BB6F-F448-BEFF-3D76E2131789}" type="datetimeFigureOut">
              <a:rPr lang="sv-SE" smtClean="0"/>
              <a:t>2023-10-18</a:t>
            </a:fld>
            <a:endParaRPr lang="sv-SE"/>
          </a:p>
        </p:txBody>
      </p:sp>
      <p:sp>
        <p:nvSpPr>
          <p:cNvPr id="3" name="Footer Placeholder 2">
            <a:extLst>
              <a:ext uri="{FF2B5EF4-FFF2-40B4-BE49-F238E27FC236}">
                <a16:creationId xmlns:a16="http://schemas.microsoft.com/office/drawing/2014/main" id="{FBDDE383-AC50-2B49-8BBA-D284A52ABD3B}"/>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3C717B15-A042-EF4E-A1AF-B2352868BB8E}"/>
              </a:ext>
            </a:extLst>
          </p:cNvPr>
          <p:cNvSpPr>
            <a:spLocks noGrp="1"/>
          </p:cNvSpPr>
          <p:nvPr>
            <p:ph type="sldNum" sz="quarter" idx="12"/>
          </p:nvPr>
        </p:nvSpPr>
        <p:spPr/>
        <p:txBody>
          <a:bodyPr/>
          <a:lstStyle/>
          <a:p>
            <a:fld id="{488D71E4-A3AF-AD4A-8091-00E81BF0DFA5}" type="slidenum">
              <a:rPr lang="sv-SE" smtClean="0"/>
              <a:t>‹#›</a:t>
            </a:fld>
            <a:endParaRPr lang="sv-SE"/>
          </a:p>
        </p:txBody>
      </p:sp>
    </p:spTree>
    <p:extLst>
      <p:ext uri="{BB962C8B-B14F-4D97-AF65-F5344CB8AC3E}">
        <p14:creationId xmlns:p14="http://schemas.microsoft.com/office/powerpoint/2010/main" val="335775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11">
            <a:extLst>
              <a:ext uri="{FF2B5EF4-FFF2-40B4-BE49-F238E27FC236}">
                <a16:creationId xmlns:a16="http://schemas.microsoft.com/office/drawing/2014/main" id="{4AF566A9-8768-8F4A-AC6E-9333B3F8CF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876" t="15965" r="35649" b="19235"/>
          <a:stretch/>
        </p:blipFill>
        <p:spPr>
          <a:xfrm>
            <a:off x="5570736" y="-1"/>
            <a:ext cx="6621264" cy="6858001"/>
          </a:xfrm>
          <a:prstGeom prst="rect">
            <a:avLst/>
          </a:prstGeom>
        </p:spPr>
      </p:pic>
      <p:pic>
        <p:nvPicPr>
          <p:cNvPr id="10" name="Graphic 9">
            <a:extLst>
              <a:ext uri="{FF2B5EF4-FFF2-40B4-BE49-F238E27FC236}">
                <a16:creationId xmlns:a16="http://schemas.microsoft.com/office/drawing/2014/main" id="{6FC54A35-48F8-3D4E-A823-4ED7B900F10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484" t="34617" r="14942" b="30757"/>
          <a:stretch/>
        </p:blipFill>
        <p:spPr>
          <a:xfrm>
            <a:off x="9582262" y="373691"/>
            <a:ext cx="2225428" cy="720707"/>
          </a:xfrm>
          <a:prstGeom prst="rect">
            <a:avLst/>
          </a:prstGeom>
        </p:spPr>
      </p:pic>
      <p:sp>
        <p:nvSpPr>
          <p:cNvPr id="2" name="Title 1">
            <a:extLst>
              <a:ext uri="{FF2B5EF4-FFF2-40B4-BE49-F238E27FC236}">
                <a16:creationId xmlns:a16="http://schemas.microsoft.com/office/drawing/2014/main" id="{19C15EF4-2B6A-B945-85EB-97A8F94E14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v-SE"/>
          </a:p>
        </p:txBody>
      </p:sp>
      <p:sp>
        <p:nvSpPr>
          <p:cNvPr id="3" name="Content Placeholder 2">
            <a:extLst>
              <a:ext uri="{FF2B5EF4-FFF2-40B4-BE49-F238E27FC236}">
                <a16:creationId xmlns:a16="http://schemas.microsoft.com/office/drawing/2014/main" id="{2F1C38A8-049C-A741-9E03-8085B844CC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Text Placeholder 3">
            <a:extLst>
              <a:ext uri="{FF2B5EF4-FFF2-40B4-BE49-F238E27FC236}">
                <a16:creationId xmlns:a16="http://schemas.microsoft.com/office/drawing/2014/main" id="{041B7F8E-9F48-AC4D-9F5B-9BF4ECF2A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B51637-F64C-1443-BE5B-F56399AC2B1D}"/>
              </a:ext>
            </a:extLst>
          </p:cNvPr>
          <p:cNvSpPr>
            <a:spLocks noGrp="1"/>
          </p:cNvSpPr>
          <p:nvPr>
            <p:ph type="dt" sz="half" idx="10"/>
          </p:nvPr>
        </p:nvSpPr>
        <p:spPr/>
        <p:txBody>
          <a:bodyPr/>
          <a:lstStyle/>
          <a:p>
            <a:fld id="{1731B99A-BB6F-F448-BEFF-3D76E2131789}" type="datetimeFigureOut">
              <a:rPr lang="sv-SE" smtClean="0"/>
              <a:t>2023-10-18</a:t>
            </a:fld>
            <a:endParaRPr lang="sv-SE"/>
          </a:p>
        </p:txBody>
      </p:sp>
      <p:sp>
        <p:nvSpPr>
          <p:cNvPr id="6" name="Footer Placeholder 5">
            <a:extLst>
              <a:ext uri="{FF2B5EF4-FFF2-40B4-BE49-F238E27FC236}">
                <a16:creationId xmlns:a16="http://schemas.microsoft.com/office/drawing/2014/main" id="{C4EF0D25-D2B4-9343-BAA8-752E96A20808}"/>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6AD9A5B-B6E6-C147-89A0-7A9E4CA974E0}"/>
              </a:ext>
            </a:extLst>
          </p:cNvPr>
          <p:cNvSpPr>
            <a:spLocks noGrp="1"/>
          </p:cNvSpPr>
          <p:nvPr>
            <p:ph type="sldNum" sz="quarter" idx="12"/>
          </p:nvPr>
        </p:nvSpPr>
        <p:spPr/>
        <p:txBody>
          <a:bodyPr/>
          <a:lstStyle/>
          <a:p>
            <a:fld id="{488D71E4-A3AF-AD4A-8091-00E81BF0DFA5}" type="slidenum">
              <a:rPr lang="sv-SE" smtClean="0"/>
              <a:t>‹#›</a:t>
            </a:fld>
            <a:endParaRPr lang="sv-SE"/>
          </a:p>
        </p:txBody>
      </p:sp>
    </p:spTree>
    <p:extLst>
      <p:ext uri="{BB962C8B-B14F-4D97-AF65-F5344CB8AC3E}">
        <p14:creationId xmlns:p14="http://schemas.microsoft.com/office/powerpoint/2010/main" val="138846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1972-3242-5C4D-81C9-2087B3BE81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v-SE"/>
          </a:p>
        </p:txBody>
      </p:sp>
      <p:sp>
        <p:nvSpPr>
          <p:cNvPr id="3" name="Picture Placeholder 2">
            <a:extLst>
              <a:ext uri="{FF2B5EF4-FFF2-40B4-BE49-F238E27FC236}">
                <a16:creationId xmlns:a16="http://schemas.microsoft.com/office/drawing/2014/main" id="{96938425-5375-A648-9C82-07BBFB4F8F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sv-SE"/>
          </a:p>
        </p:txBody>
      </p:sp>
      <p:sp>
        <p:nvSpPr>
          <p:cNvPr id="4" name="Text Placeholder 3">
            <a:extLst>
              <a:ext uri="{FF2B5EF4-FFF2-40B4-BE49-F238E27FC236}">
                <a16:creationId xmlns:a16="http://schemas.microsoft.com/office/drawing/2014/main" id="{45A7E892-676F-0046-A40E-F1F08431C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71B7B1-ECEB-8B40-AC3E-DFB55CABDDCC}"/>
              </a:ext>
            </a:extLst>
          </p:cNvPr>
          <p:cNvSpPr>
            <a:spLocks noGrp="1"/>
          </p:cNvSpPr>
          <p:nvPr>
            <p:ph type="dt" sz="half" idx="10"/>
          </p:nvPr>
        </p:nvSpPr>
        <p:spPr/>
        <p:txBody>
          <a:bodyPr/>
          <a:lstStyle/>
          <a:p>
            <a:fld id="{1731B99A-BB6F-F448-BEFF-3D76E2131789}" type="datetimeFigureOut">
              <a:rPr lang="sv-SE" smtClean="0"/>
              <a:t>2023-10-18</a:t>
            </a:fld>
            <a:endParaRPr lang="sv-SE"/>
          </a:p>
        </p:txBody>
      </p:sp>
      <p:sp>
        <p:nvSpPr>
          <p:cNvPr id="6" name="Footer Placeholder 5">
            <a:extLst>
              <a:ext uri="{FF2B5EF4-FFF2-40B4-BE49-F238E27FC236}">
                <a16:creationId xmlns:a16="http://schemas.microsoft.com/office/drawing/2014/main" id="{B84E6A8D-0BBE-2F45-A4EC-C7CCD78C2769}"/>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7E986D62-1C3B-9D48-8F52-3CEB54CE1374}"/>
              </a:ext>
            </a:extLst>
          </p:cNvPr>
          <p:cNvSpPr>
            <a:spLocks noGrp="1"/>
          </p:cNvSpPr>
          <p:nvPr>
            <p:ph type="sldNum" sz="quarter" idx="12"/>
          </p:nvPr>
        </p:nvSpPr>
        <p:spPr/>
        <p:txBody>
          <a:bodyPr/>
          <a:lstStyle/>
          <a:p>
            <a:fld id="{488D71E4-A3AF-AD4A-8091-00E81BF0DFA5}" type="slidenum">
              <a:rPr lang="sv-SE" smtClean="0"/>
              <a:t>‹#›</a:t>
            </a:fld>
            <a:endParaRPr lang="sv-SE"/>
          </a:p>
        </p:txBody>
      </p:sp>
      <p:pic>
        <p:nvPicPr>
          <p:cNvPr id="8" name="Graphic 7">
            <a:extLst>
              <a:ext uri="{FF2B5EF4-FFF2-40B4-BE49-F238E27FC236}">
                <a16:creationId xmlns:a16="http://schemas.microsoft.com/office/drawing/2014/main" id="{83268639-BE4D-A242-A16A-D0845CC1B06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484" t="34617" r="14942" b="30757"/>
          <a:stretch/>
        </p:blipFill>
        <p:spPr>
          <a:xfrm>
            <a:off x="9688278" y="320683"/>
            <a:ext cx="2225428" cy="720707"/>
          </a:xfrm>
          <a:prstGeom prst="rect">
            <a:avLst/>
          </a:prstGeom>
        </p:spPr>
      </p:pic>
    </p:spTree>
    <p:extLst>
      <p:ext uri="{BB962C8B-B14F-4D97-AF65-F5344CB8AC3E}">
        <p14:creationId xmlns:p14="http://schemas.microsoft.com/office/powerpoint/2010/main" val="352586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070EA-92D8-F744-8924-7A78DE105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sv-SE" dirty="0"/>
          </a:p>
        </p:txBody>
      </p:sp>
      <p:sp>
        <p:nvSpPr>
          <p:cNvPr id="3" name="Text Placeholder 2">
            <a:extLst>
              <a:ext uri="{FF2B5EF4-FFF2-40B4-BE49-F238E27FC236}">
                <a16:creationId xmlns:a16="http://schemas.microsoft.com/office/drawing/2014/main" id="{3E5F168A-8C1F-D149-B261-48E5551A5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Date Placeholder 3">
            <a:extLst>
              <a:ext uri="{FF2B5EF4-FFF2-40B4-BE49-F238E27FC236}">
                <a16:creationId xmlns:a16="http://schemas.microsoft.com/office/drawing/2014/main" id="{DBD763CC-8AE5-1E42-9465-8B2B1733BC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1B99A-BB6F-F448-BEFF-3D76E2131789}" type="datetimeFigureOut">
              <a:rPr lang="sv-SE" smtClean="0"/>
              <a:t>2023-10-18</a:t>
            </a:fld>
            <a:endParaRPr lang="sv-SE"/>
          </a:p>
        </p:txBody>
      </p:sp>
      <p:sp>
        <p:nvSpPr>
          <p:cNvPr id="5" name="Footer Placeholder 4">
            <a:extLst>
              <a:ext uri="{FF2B5EF4-FFF2-40B4-BE49-F238E27FC236}">
                <a16:creationId xmlns:a16="http://schemas.microsoft.com/office/drawing/2014/main" id="{152BFAFF-FE77-F846-AC51-CF302C6B5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22A79051-A240-994E-A70D-52427993DE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D71E4-A3AF-AD4A-8091-00E81BF0DFA5}" type="slidenum">
              <a:rPr lang="sv-SE" smtClean="0"/>
              <a:t>‹#›</a:t>
            </a:fld>
            <a:endParaRPr lang="sv-SE"/>
          </a:p>
        </p:txBody>
      </p:sp>
    </p:spTree>
    <p:extLst>
      <p:ext uri="{BB962C8B-B14F-4D97-AF65-F5344CB8AC3E}">
        <p14:creationId xmlns:p14="http://schemas.microsoft.com/office/powerpoint/2010/main" val="1972368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B8253E"/>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B8253E"/>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8253E"/>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B8253E"/>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B8253E"/>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C0CA7-1FB7-EC40-9A49-83C182F25732}"/>
              </a:ext>
            </a:extLst>
          </p:cNvPr>
          <p:cNvSpPr>
            <a:spLocks noGrp="1"/>
          </p:cNvSpPr>
          <p:nvPr>
            <p:ph type="ctrTitle"/>
          </p:nvPr>
        </p:nvSpPr>
        <p:spPr>
          <a:xfrm>
            <a:off x="2870481" y="2193623"/>
            <a:ext cx="6892413" cy="1613606"/>
          </a:xfrm>
        </p:spPr>
        <p:txBody>
          <a:bodyPr>
            <a:normAutofit/>
          </a:bodyPr>
          <a:lstStyle/>
          <a:p>
            <a:r>
              <a:rPr lang="en-GB" b="1" dirty="0" err="1"/>
              <a:t>Minskat</a:t>
            </a:r>
            <a:r>
              <a:rPr lang="en-GB" b="1" dirty="0"/>
              <a:t> </a:t>
            </a:r>
            <a:r>
              <a:rPr lang="en-GB" b="1" dirty="0" err="1"/>
              <a:t>regelkrångel</a:t>
            </a:r>
            <a:r>
              <a:rPr lang="en-GB" b="1" dirty="0"/>
              <a:t> för </a:t>
            </a:r>
            <a:r>
              <a:rPr lang="en-GB" b="1" dirty="0" err="1"/>
              <a:t>ökad</a:t>
            </a:r>
            <a:r>
              <a:rPr lang="en-GB" b="1" dirty="0"/>
              <a:t> </a:t>
            </a:r>
            <a:r>
              <a:rPr lang="en-GB" b="1" dirty="0" err="1"/>
              <a:t>skattenytta</a:t>
            </a:r>
            <a:endParaRPr lang="sv-SE" b="1" dirty="0"/>
          </a:p>
        </p:txBody>
      </p:sp>
    </p:spTree>
    <p:extLst>
      <p:ext uri="{BB962C8B-B14F-4D97-AF65-F5344CB8AC3E}">
        <p14:creationId xmlns:p14="http://schemas.microsoft.com/office/powerpoint/2010/main" val="71181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04722-109E-4984-82C0-84F10658C14B}"/>
              </a:ext>
            </a:extLst>
          </p:cNvPr>
          <p:cNvSpPr>
            <a:spLocks noGrp="1"/>
          </p:cNvSpPr>
          <p:nvPr>
            <p:ph type="title"/>
          </p:nvPr>
        </p:nvSpPr>
        <p:spPr>
          <a:xfrm>
            <a:off x="363630" y="1527955"/>
            <a:ext cx="6640899" cy="4658264"/>
          </a:xfrm>
        </p:spPr>
        <p:txBody>
          <a:bodyPr>
            <a:normAutofit fontScale="90000"/>
          </a:bodyPr>
          <a:lstStyle/>
          <a:p>
            <a:pPr>
              <a:lnSpc>
                <a:spcPct val="150000"/>
              </a:lnSpc>
              <a:spcAft>
                <a:spcPts val="600"/>
              </a:spcAft>
              <a:tabLst>
                <a:tab pos="129540" algn="l"/>
              </a:tabLst>
            </a:pPr>
            <a:r>
              <a:rPr lang="sv-SE" sz="1800" dirty="0">
                <a:solidFill>
                  <a:srgbClr val="000000"/>
                </a:solidFill>
                <a:latin typeface="+mn-lt"/>
                <a:ea typeface="Times New Roman" panose="02020603050405020304" pitchFamily="18" charset="0"/>
                <a:cs typeface="Times New Roman"/>
              </a:rPr>
              <a:t>Regioner och kommuner </a:t>
            </a:r>
            <a:br>
              <a:rPr lang="sv-SE" sz="1800" dirty="0">
                <a:latin typeface="+mn-lt"/>
                <a:ea typeface="Times New Roman" panose="02020603050405020304" pitchFamily="18" charset="0"/>
                <a:cs typeface="Times New Roman" panose="02020603050405020304" pitchFamily="18" charset="0"/>
              </a:rPr>
            </a:br>
            <a:r>
              <a:rPr lang="sv-SE" sz="1800" dirty="0">
                <a:solidFill>
                  <a:srgbClr val="000000"/>
                </a:solidFill>
                <a:latin typeface="+mn-lt"/>
                <a:ea typeface="Times New Roman" panose="02020603050405020304" pitchFamily="18" charset="0"/>
                <a:cs typeface="Times New Roman"/>
              </a:rPr>
              <a:t>* Ta bort riktade statsbidrag</a:t>
            </a:r>
            <a:br>
              <a:rPr lang="sv-SE" sz="1800" dirty="0">
                <a:latin typeface="+mn-lt"/>
                <a:ea typeface="Times New Roman" panose="02020603050405020304" pitchFamily="18" charset="0"/>
                <a:cs typeface="Times New Roman" panose="02020603050405020304" pitchFamily="18" charset="0"/>
              </a:rPr>
            </a:br>
            <a:r>
              <a:rPr lang="sv-SE" sz="1800" dirty="0">
                <a:solidFill>
                  <a:srgbClr val="000000"/>
                </a:solidFill>
                <a:latin typeface="+mn-lt"/>
                <a:ea typeface="Times New Roman" panose="02020603050405020304" pitchFamily="18" charset="0"/>
                <a:cs typeface="Times New Roman"/>
              </a:rPr>
              <a:t>* Inför regional verksamhetsutvärdering  - benchmarking – synlighet mot medborgarna</a:t>
            </a:r>
            <a:br>
              <a:rPr lang="sv-SE" sz="1800" dirty="0">
                <a:latin typeface="+mn-lt"/>
                <a:ea typeface="Times New Roman" panose="02020603050405020304" pitchFamily="18" charset="0"/>
                <a:cs typeface="Times New Roman" panose="02020603050405020304" pitchFamily="18" charset="0"/>
              </a:rPr>
            </a:br>
            <a:br>
              <a:rPr lang="sv-SE" sz="1800" dirty="0">
                <a:latin typeface="+mn-lt"/>
                <a:ea typeface="Times New Roman" panose="02020603050405020304" pitchFamily="18" charset="0"/>
                <a:cs typeface="Times New Roman" panose="02020603050405020304" pitchFamily="18" charset="0"/>
              </a:rPr>
            </a:br>
            <a:br>
              <a:rPr lang="sv-SE" sz="1800" dirty="0">
                <a:latin typeface="+mn-lt"/>
                <a:ea typeface="Times New Roman" panose="02020603050405020304" pitchFamily="18" charset="0"/>
                <a:cs typeface="Times New Roman" panose="02020603050405020304" pitchFamily="18" charset="0"/>
              </a:rPr>
            </a:br>
            <a:r>
              <a:rPr lang="sv-SE" sz="1800" dirty="0">
                <a:solidFill>
                  <a:srgbClr val="000000"/>
                </a:solidFill>
                <a:latin typeface="+mn-lt"/>
                <a:ea typeface="Times New Roman" panose="02020603050405020304" pitchFamily="18" charset="0"/>
                <a:cs typeface="Times New Roman"/>
              </a:rPr>
              <a:t>* Mer tillväxtpolitik som kommunen har rådighet över, mindre av typ Dragon  Gate</a:t>
            </a:r>
            <a:br>
              <a:rPr lang="sv-SE" sz="1800" dirty="0">
                <a:latin typeface="+mn-lt"/>
                <a:ea typeface="Times New Roman" panose="02020603050405020304" pitchFamily="18" charset="0"/>
                <a:cs typeface="Times New Roman" panose="02020603050405020304" pitchFamily="18" charset="0"/>
              </a:rPr>
            </a:br>
            <a:r>
              <a:rPr lang="sv-SE" sz="1800" dirty="0">
                <a:solidFill>
                  <a:srgbClr val="000000"/>
                </a:solidFill>
                <a:latin typeface="+mn-lt"/>
                <a:ea typeface="Times New Roman" panose="02020603050405020304" pitchFamily="18" charset="0"/>
                <a:cs typeface="Times New Roman"/>
              </a:rPr>
              <a:t> Ändra regelverket (främst </a:t>
            </a:r>
            <a:r>
              <a:rPr lang="sv-SE" sz="1800" err="1">
                <a:solidFill>
                  <a:srgbClr val="000000"/>
                </a:solidFill>
                <a:latin typeface="+mn-lt"/>
                <a:ea typeface="Times New Roman" panose="02020603050405020304" pitchFamily="18" charset="0"/>
                <a:cs typeface="Times New Roman"/>
              </a:rPr>
              <a:t>sektetessregelverket</a:t>
            </a:r>
            <a:r>
              <a:rPr lang="sv-SE" sz="1800" dirty="0">
                <a:solidFill>
                  <a:srgbClr val="000000"/>
                </a:solidFill>
                <a:latin typeface="+mn-lt"/>
                <a:ea typeface="Times New Roman" panose="02020603050405020304" pitchFamily="18" charset="0"/>
                <a:cs typeface="Times New Roman"/>
              </a:rPr>
              <a:t>) så att potentialen till digitaliseringen kan utnyttjas</a:t>
            </a:r>
            <a:br>
              <a:rPr lang="sv-SE" sz="1800" dirty="0">
                <a:latin typeface="+mn-lt"/>
                <a:ea typeface="Times New Roman" panose="02020603050405020304" pitchFamily="18" charset="0"/>
                <a:cs typeface="Times New Roman" panose="02020603050405020304" pitchFamily="18" charset="0"/>
              </a:rPr>
            </a:br>
            <a:r>
              <a:rPr lang="sv-SE" sz="1800" dirty="0">
                <a:solidFill>
                  <a:srgbClr val="000000"/>
                </a:solidFill>
                <a:latin typeface="+mn-lt"/>
                <a:ea typeface="Times New Roman" panose="02020603050405020304" pitchFamily="18" charset="0"/>
                <a:cs typeface="Times New Roman"/>
              </a:rPr>
              <a:t>* </a:t>
            </a:r>
            <a:r>
              <a:rPr lang="sv-SE" sz="1800" err="1">
                <a:solidFill>
                  <a:srgbClr val="000000"/>
                </a:solidFill>
                <a:latin typeface="+mn-lt"/>
                <a:ea typeface="Times New Roman" panose="02020603050405020304" pitchFamily="18" charset="0"/>
                <a:cs typeface="Times New Roman"/>
              </a:rPr>
              <a:t>One</a:t>
            </a:r>
            <a:r>
              <a:rPr lang="sv-SE" sz="1800" dirty="0">
                <a:solidFill>
                  <a:srgbClr val="000000"/>
                </a:solidFill>
                <a:latin typeface="+mn-lt"/>
                <a:ea typeface="Times New Roman" panose="02020603050405020304" pitchFamily="18" charset="0"/>
                <a:cs typeface="Times New Roman"/>
              </a:rPr>
              <a:t>-stop shops – tidsgränser för ärendehantering - </a:t>
            </a:r>
            <a:br>
              <a:rPr lang="sv-SE" sz="1800" dirty="0">
                <a:latin typeface="+mn-lt"/>
                <a:ea typeface="Times New Roman" panose="02020603050405020304" pitchFamily="18" charset="0"/>
                <a:cs typeface="Times New Roman" panose="02020603050405020304" pitchFamily="18" charset="0"/>
              </a:rPr>
            </a:br>
            <a:r>
              <a:rPr lang="sv-SE" sz="1800" dirty="0">
                <a:solidFill>
                  <a:srgbClr val="000000"/>
                </a:solidFill>
                <a:latin typeface="+mn-lt"/>
                <a:ea typeface="Times New Roman" panose="02020603050405020304" pitchFamily="18" charset="0"/>
                <a:cs typeface="Times New Roman"/>
              </a:rPr>
              <a:t>* Effektiv samverkan mellan olika nämnder och olika utförare</a:t>
            </a:r>
            <a:br>
              <a:rPr lang="sv-SE" sz="1800" dirty="0">
                <a:latin typeface="+mn-lt"/>
                <a:ea typeface="Times New Roman" panose="02020603050405020304" pitchFamily="18" charset="0"/>
                <a:cs typeface="Times New Roman" panose="02020603050405020304" pitchFamily="18" charset="0"/>
              </a:rPr>
            </a:br>
            <a:r>
              <a:rPr lang="sv-SE" sz="1800" dirty="0">
                <a:solidFill>
                  <a:srgbClr val="000000"/>
                </a:solidFill>
                <a:latin typeface="+mn-lt"/>
                <a:ea typeface="Times New Roman" panose="02020603050405020304" pitchFamily="18" charset="0"/>
                <a:cs typeface="Times New Roman"/>
              </a:rPr>
              <a:t>Behov att sprida exempel om det att går få  till stånd förbättringar</a:t>
            </a:r>
            <a:br>
              <a:rPr lang="sv-SE" sz="1800" dirty="0">
                <a:latin typeface="+mn-lt"/>
                <a:ea typeface="Times New Roman" panose="02020603050405020304" pitchFamily="18" charset="0"/>
                <a:cs typeface="Times New Roman" panose="02020603050405020304" pitchFamily="18" charset="0"/>
              </a:rPr>
            </a:br>
            <a:r>
              <a:rPr lang="sv-SE" sz="1800" dirty="0">
                <a:solidFill>
                  <a:srgbClr val="000000"/>
                </a:solidFill>
                <a:latin typeface="+mn-lt"/>
                <a:ea typeface="Times New Roman" panose="02020603050405020304" pitchFamily="18" charset="0"/>
                <a:cs typeface="Times New Roman"/>
              </a:rPr>
              <a:t>. </a:t>
            </a:r>
            <a:br>
              <a:rPr lang="sv-SE" sz="1800" dirty="0">
                <a:latin typeface="+mn-lt"/>
                <a:ea typeface="Times New Roman" panose="02020603050405020304" pitchFamily="18" charset="0"/>
                <a:cs typeface="Times New Roman" panose="02020603050405020304" pitchFamily="18" charset="0"/>
              </a:rPr>
            </a:br>
            <a:endParaRPr lang="sv-SE" sz="3200" dirty="0">
              <a:latin typeface="+mn-lt"/>
            </a:endParaRPr>
          </a:p>
        </p:txBody>
      </p:sp>
      <p:sp>
        <p:nvSpPr>
          <p:cNvPr id="4" name="textruta 3">
            <a:extLst>
              <a:ext uri="{FF2B5EF4-FFF2-40B4-BE49-F238E27FC236}">
                <a16:creationId xmlns:a16="http://schemas.microsoft.com/office/drawing/2014/main" id="{D96B358E-D887-DE35-ADB7-7175F524BF82}"/>
              </a:ext>
            </a:extLst>
          </p:cNvPr>
          <p:cNvSpPr txBox="1"/>
          <p:nvPr/>
        </p:nvSpPr>
        <p:spPr>
          <a:xfrm>
            <a:off x="450014" y="383095"/>
            <a:ext cx="8762997" cy="584775"/>
          </a:xfrm>
          <a:prstGeom prst="rect">
            <a:avLst/>
          </a:prstGeom>
          <a:noFill/>
        </p:spPr>
        <p:txBody>
          <a:bodyPr wrap="square" rtlCol="0">
            <a:spAutoFit/>
          </a:bodyPr>
          <a:lstStyle/>
          <a:p>
            <a:r>
              <a:rPr lang="sv-SE" sz="3200" dirty="0"/>
              <a:t>Åtgärder – regioner och kommuner</a:t>
            </a:r>
          </a:p>
        </p:txBody>
      </p:sp>
      <p:pic>
        <p:nvPicPr>
          <p:cNvPr id="2052" name="Picture 4">
            <a:extLst>
              <a:ext uri="{FF2B5EF4-FFF2-40B4-BE49-F238E27FC236}">
                <a16:creationId xmlns:a16="http://schemas.microsoft.com/office/drawing/2014/main" id="{0B838F8C-D39A-D45A-F370-8C52E144D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13256">
            <a:off x="7919091" y="932040"/>
            <a:ext cx="2587840" cy="589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76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C0CA7-1FB7-EC40-9A49-83C182F25732}"/>
              </a:ext>
            </a:extLst>
          </p:cNvPr>
          <p:cNvSpPr>
            <a:spLocks noGrp="1"/>
          </p:cNvSpPr>
          <p:nvPr>
            <p:ph type="ctrTitle"/>
          </p:nvPr>
        </p:nvSpPr>
        <p:spPr>
          <a:xfrm>
            <a:off x="950242" y="1304163"/>
            <a:ext cx="10712514" cy="3246027"/>
          </a:xfrm>
        </p:spPr>
        <p:txBody>
          <a:bodyPr>
            <a:normAutofit/>
          </a:bodyPr>
          <a:lstStyle/>
          <a:p>
            <a:r>
              <a:rPr lang="sv-SE" dirty="0"/>
              <a:t>Grundproblemet är INTE brist på resurser </a:t>
            </a:r>
            <a:br>
              <a:rPr lang="sv-SE" dirty="0"/>
            </a:br>
            <a:r>
              <a:rPr lang="sv-SE" dirty="0"/>
              <a:t>utan HUR resurserna används</a:t>
            </a:r>
          </a:p>
        </p:txBody>
      </p:sp>
      <p:sp>
        <p:nvSpPr>
          <p:cNvPr id="4" name="Rektangel: rundade hörn 3">
            <a:extLst>
              <a:ext uri="{FF2B5EF4-FFF2-40B4-BE49-F238E27FC236}">
                <a16:creationId xmlns:a16="http://schemas.microsoft.com/office/drawing/2014/main" id="{0901D292-8606-E065-4DC8-B0AD26F3457E}"/>
              </a:ext>
            </a:extLst>
          </p:cNvPr>
          <p:cNvSpPr/>
          <p:nvPr/>
        </p:nvSpPr>
        <p:spPr>
          <a:xfrm rot="20366704">
            <a:off x="2427421" y="1215676"/>
            <a:ext cx="7758161" cy="4595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AC6EFFF5-E4DF-7CE5-8961-71B8A1AE081A}"/>
              </a:ext>
            </a:extLst>
          </p:cNvPr>
          <p:cNvSpPr txBox="1"/>
          <p:nvPr/>
        </p:nvSpPr>
        <p:spPr>
          <a:xfrm>
            <a:off x="4929446" y="3150282"/>
            <a:ext cx="3117273" cy="523220"/>
          </a:xfrm>
          <a:prstGeom prst="rect">
            <a:avLst/>
          </a:prstGeom>
          <a:noFill/>
        </p:spPr>
        <p:txBody>
          <a:bodyPr wrap="square" rtlCol="0">
            <a:spAutoFit/>
          </a:bodyPr>
          <a:lstStyle/>
          <a:p>
            <a:r>
              <a:rPr lang="sv-SE" sz="2800" b="1" i="1" dirty="0"/>
              <a:t>TACK OCH SLUT</a:t>
            </a:r>
          </a:p>
        </p:txBody>
      </p:sp>
    </p:spTree>
    <p:extLst>
      <p:ext uri="{BB962C8B-B14F-4D97-AF65-F5344CB8AC3E}">
        <p14:creationId xmlns:p14="http://schemas.microsoft.com/office/powerpoint/2010/main" val="296721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04722-109E-4984-82C0-84F10658C14B}"/>
              </a:ext>
            </a:extLst>
          </p:cNvPr>
          <p:cNvSpPr>
            <a:spLocks noGrp="1"/>
          </p:cNvSpPr>
          <p:nvPr>
            <p:ph type="title"/>
          </p:nvPr>
        </p:nvSpPr>
        <p:spPr>
          <a:xfrm>
            <a:off x="743310" y="701555"/>
            <a:ext cx="6287219" cy="5224792"/>
          </a:xfrm>
        </p:spPr>
        <p:txBody>
          <a:bodyPr/>
          <a:lstStyle/>
          <a:p>
            <a:r>
              <a:rPr lang="sv-SE" dirty="0"/>
              <a:t>Dåliga regelverk ett samhällsproblem -</a:t>
            </a:r>
            <a:br>
              <a:rPr lang="sv-SE" dirty="0"/>
            </a:br>
            <a:br>
              <a:rPr lang="sv-SE" dirty="0"/>
            </a:br>
            <a:r>
              <a:rPr lang="sv-SE" sz="3200" dirty="0"/>
              <a:t>offentlig sektor, näringsliv och hushåll sitter i samma båt</a:t>
            </a:r>
          </a:p>
        </p:txBody>
      </p:sp>
      <p:pic>
        <p:nvPicPr>
          <p:cNvPr id="3" name="Bildobjekt 2">
            <a:extLst>
              <a:ext uri="{FF2B5EF4-FFF2-40B4-BE49-F238E27FC236}">
                <a16:creationId xmlns:a16="http://schemas.microsoft.com/office/drawing/2014/main" id="{ECF4C713-9E71-F64C-79D1-443D74BAA639}"/>
              </a:ext>
            </a:extLst>
          </p:cNvPr>
          <p:cNvPicPr>
            <a:picLocks noChangeAspect="1"/>
          </p:cNvPicPr>
          <p:nvPr/>
        </p:nvPicPr>
        <p:blipFill>
          <a:blip r:embed="rId3"/>
          <a:stretch>
            <a:fillRect/>
          </a:stretch>
        </p:blipFill>
        <p:spPr>
          <a:xfrm>
            <a:off x="7030529" y="1976572"/>
            <a:ext cx="4355105" cy="2904855"/>
          </a:xfrm>
          <a:prstGeom prst="rect">
            <a:avLst/>
          </a:prstGeom>
        </p:spPr>
      </p:pic>
    </p:spTree>
    <p:extLst>
      <p:ext uri="{BB962C8B-B14F-4D97-AF65-F5344CB8AC3E}">
        <p14:creationId xmlns:p14="http://schemas.microsoft.com/office/powerpoint/2010/main" val="40097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04722-109E-4984-82C0-84F10658C14B}"/>
              </a:ext>
            </a:extLst>
          </p:cNvPr>
          <p:cNvSpPr>
            <a:spLocks noGrp="1"/>
          </p:cNvSpPr>
          <p:nvPr>
            <p:ph type="title"/>
          </p:nvPr>
        </p:nvSpPr>
        <p:spPr>
          <a:xfrm>
            <a:off x="527651" y="1604513"/>
            <a:ext cx="4168559" cy="3658723"/>
          </a:xfrm>
        </p:spPr>
        <p:txBody>
          <a:bodyPr>
            <a:normAutofit fontScale="90000"/>
          </a:bodyPr>
          <a:lstStyle/>
          <a:p>
            <a:r>
              <a:rPr lang="sv-SE" sz="3100" dirty="0"/>
              <a:t>Medför slöseri och ineffektivitet på kort sikt </a:t>
            </a:r>
            <a:br>
              <a:rPr lang="sv-SE" sz="3100" dirty="0"/>
            </a:br>
            <a:br>
              <a:rPr lang="sv-SE" sz="3100" dirty="0"/>
            </a:br>
            <a:r>
              <a:rPr lang="sv-SE" sz="3100" dirty="0"/>
              <a:t>Påverkar investeringar och tillväxt negativt – färre resurser på lång sikt</a:t>
            </a:r>
            <a:br>
              <a:rPr lang="sv-SE" sz="3100" dirty="0"/>
            </a:br>
            <a:br>
              <a:rPr lang="sv-SE" dirty="0"/>
            </a:br>
            <a:endParaRPr lang="sv-SE" sz="3200" dirty="0"/>
          </a:p>
        </p:txBody>
      </p:sp>
      <p:sp>
        <p:nvSpPr>
          <p:cNvPr id="4" name="textruta 3">
            <a:extLst>
              <a:ext uri="{FF2B5EF4-FFF2-40B4-BE49-F238E27FC236}">
                <a16:creationId xmlns:a16="http://schemas.microsoft.com/office/drawing/2014/main" id="{D96B358E-D887-DE35-ADB7-7175F524BF82}"/>
              </a:ext>
            </a:extLst>
          </p:cNvPr>
          <p:cNvSpPr txBox="1"/>
          <p:nvPr/>
        </p:nvSpPr>
        <p:spPr>
          <a:xfrm>
            <a:off x="450014" y="391722"/>
            <a:ext cx="5364191" cy="646331"/>
          </a:xfrm>
          <a:prstGeom prst="rect">
            <a:avLst/>
          </a:prstGeom>
          <a:noFill/>
        </p:spPr>
        <p:txBody>
          <a:bodyPr wrap="square" rtlCol="0">
            <a:spAutoFit/>
          </a:bodyPr>
          <a:lstStyle/>
          <a:p>
            <a:r>
              <a:rPr lang="sv-SE" sz="3600" dirty="0"/>
              <a:t>Ineffektiva regelverk</a:t>
            </a:r>
          </a:p>
        </p:txBody>
      </p:sp>
      <p:pic>
        <p:nvPicPr>
          <p:cNvPr id="6" name="Bildobjekt 5">
            <a:extLst>
              <a:ext uri="{FF2B5EF4-FFF2-40B4-BE49-F238E27FC236}">
                <a16:creationId xmlns:a16="http://schemas.microsoft.com/office/drawing/2014/main" id="{8FA6EBD3-3183-ED10-9188-22303E63717F}"/>
              </a:ext>
            </a:extLst>
          </p:cNvPr>
          <p:cNvPicPr>
            <a:picLocks noChangeAspect="1"/>
          </p:cNvPicPr>
          <p:nvPr/>
        </p:nvPicPr>
        <p:blipFill>
          <a:blip r:embed="rId3"/>
          <a:stretch>
            <a:fillRect/>
          </a:stretch>
        </p:blipFill>
        <p:spPr>
          <a:xfrm>
            <a:off x="4830793" y="1038053"/>
            <a:ext cx="6478437" cy="4722811"/>
          </a:xfrm>
          <a:prstGeom prst="rect">
            <a:avLst/>
          </a:prstGeom>
        </p:spPr>
      </p:pic>
      <p:cxnSp>
        <p:nvCxnSpPr>
          <p:cNvPr id="11" name="Rak pilkoppling 10">
            <a:extLst>
              <a:ext uri="{FF2B5EF4-FFF2-40B4-BE49-F238E27FC236}">
                <a16:creationId xmlns:a16="http://schemas.microsoft.com/office/drawing/2014/main" id="{9BC27B67-5AAB-12EC-9B76-7EE9AF511C11}"/>
              </a:ext>
            </a:extLst>
          </p:cNvPr>
          <p:cNvCxnSpPr/>
          <p:nvPr/>
        </p:nvCxnSpPr>
        <p:spPr>
          <a:xfrm flipH="1">
            <a:off x="6369171" y="517586"/>
            <a:ext cx="1828800" cy="15527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0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04722-109E-4984-82C0-84F10658C14B}"/>
              </a:ext>
            </a:extLst>
          </p:cNvPr>
          <p:cNvSpPr>
            <a:spLocks noGrp="1"/>
          </p:cNvSpPr>
          <p:nvPr>
            <p:ph type="title"/>
          </p:nvPr>
        </p:nvSpPr>
        <p:spPr>
          <a:xfrm>
            <a:off x="450014" y="-20677"/>
            <a:ext cx="8443820" cy="1734409"/>
          </a:xfrm>
        </p:spPr>
        <p:txBody>
          <a:bodyPr>
            <a:normAutofit/>
          </a:bodyPr>
          <a:lstStyle/>
          <a:p>
            <a:br>
              <a:rPr lang="sv-SE" sz="3100" dirty="0"/>
            </a:br>
            <a:r>
              <a:rPr lang="sv-SE" sz="2700" dirty="0"/>
              <a:t>Effektiva välfärdstjänster viktigast för svaga grupper i samhället </a:t>
            </a:r>
            <a:br>
              <a:rPr lang="sv-SE" dirty="0"/>
            </a:br>
            <a:endParaRPr lang="sv-SE" sz="3200" dirty="0"/>
          </a:p>
        </p:txBody>
      </p:sp>
      <p:pic>
        <p:nvPicPr>
          <p:cNvPr id="3" name="Bildobjekt 2">
            <a:extLst>
              <a:ext uri="{FF2B5EF4-FFF2-40B4-BE49-F238E27FC236}">
                <a16:creationId xmlns:a16="http://schemas.microsoft.com/office/drawing/2014/main" id="{703C39AD-B97E-21A1-1FBB-45C072C3B869}"/>
              </a:ext>
            </a:extLst>
          </p:cNvPr>
          <p:cNvPicPr>
            <a:picLocks noChangeAspect="1"/>
          </p:cNvPicPr>
          <p:nvPr/>
        </p:nvPicPr>
        <p:blipFill>
          <a:blip r:embed="rId3"/>
          <a:stretch>
            <a:fillRect/>
          </a:stretch>
        </p:blipFill>
        <p:spPr>
          <a:xfrm>
            <a:off x="538136" y="1609496"/>
            <a:ext cx="10507074" cy="4575644"/>
          </a:xfrm>
          <a:prstGeom prst="rect">
            <a:avLst/>
          </a:prstGeom>
        </p:spPr>
      </p:pic>
    </p:spTree>
    <p:extLst>
      <p:ext uri="{BB962C8B-B14F-4D97-AF65-F5344CB8AC3E}">
        <p14:creationId xmlns:p14="http://schemas.microsoft.com/office/powerpoint/2010/main" val="59428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04722-109E-4984-82C0-84F10658C14B}"/>
              </a:ext>
            </a:extLst>
          </p:cNvPr>
          <p:cNvSpPr>
            <a:spLocks noGrp="1"/>
          </p:cNvSpPr>
          <p:nvPr>
            <p:ph type="title"/>
          </p:nvPr>
        </p:nvSpPr>
        <p:spPr>
          <a:xfrm>
            <a:off x="570784" y="1897811"/>
            <a:ext cx="4906991" cy="3658723"/>
          </a:xfrm>
        </p:spPr>
        <p:txBody>
          <a:bodyPr>
            <a:normAutofit fontScale="90000"/>
          </a:bodyPr>
          <a:lstStyle/>
          <a:p>
            <a:r>
              <a:rPr lang="sv-SE" sz="2700" dirty="0"/>
              <a:t>Onödiga kostnader i sjukvården </a:t>
            </a:r>
            <a:r>
              <a:rPr lang="sv-SE" sz="2700" dirty="0" err="1"/>
              <a:t>pga</a:t>
            </a:r>
            <a:r>
              <a:rPr lang="sv-SE" sz="2700" dirty="0"/>
              <a:t> regelverken – 40 mdr</a:t>
            </a:r>
            <a:br>
              <a:rPr lang="sv-SE" sz="2700" dirty="0"/>
            </a:br>
            <a:br>
              <a:rPr lang="sv-SE" sz="2700" dirty="0"/>
            </a:br>
            <a:r>
              <a:rPr lang="sv-SE" sz="2700" dirty="0"/>
              <a:t>Om företagens regelbörda kan minskas med 10 % - 20 mdr som kan användas till investeringar och jobbskapande</a:t>
            </a:r>
            <a:br>
              <a:rPr lang="sv-SE" sz="2700" dirty="0"/>
            </a:br>
            <a:br>
              <a:rPr lang="sv-SE" sz="2700" dirty="0"/>
            </a:br>
            <a:r>
              <a:rPr lang="sv-SE" sz="2700" dirty="0"/>
              <a:t>Bättre regler – 1 % högre tillväxt per år vilket motsvarar 40 mdkr extra i skatter.  </a:t>
            </a:r>
            <a:br>
              <a:rPr lang="sv-SE" sz="2700" dirty="0"/>
            </a:br>
            <a:br>
              <a:rPr lang="sv-SE" sz="3100" dirty="0"/>
            </a:br>
            <a:endParaRPr lang="sv-SE" sz="3200" dirty="0"/>
          </a:p>
        </p:txBody>
      </p:sp>
      <p:sp>
        <p:nvSpPr>
          <p:cNvPr id="4" name="textruta 3">
            <a:extLst>
              <a:ext uri="{FF2B5EF4-FFF2-40B4-BE49-F238E27FC236}">
                <a16:creationId xmlns:a16="http://schemas.microsoft.com/office/drawing/2014/main" id="{D96B358E-D887-DE35-ADB7-7175F524BF82}"/>
              </a:ext>
            </a:extLst>
          </p:cNvPr>
          <p:cNvSpPr txBox="1"/>
          <p:nvPr/>
        </p:nvSpPr>
        <p:spPr>
          <a:xfrm>
            <a:off x="450014" y="391722"/>
            <a:ext cx="5364191" cy="646331"/>
          </a:xfrm>
          <a:prstGeom prst="rect">
            <a:avLst/>
          </a:prstGeom>
          <a:noFill/>
        </p:spPr>
        <p:txBody>
          <a:bodyPr wrap="square" rtlCol="0">
            <a:spAutoFit/>
          </a:bodyPr>
          <a:lstStyle/>
          <a:p>
            <a:r>
              <a:rPr lang="sv-SE" sz="3600" dirty="0"/>
              <a:t>Några exempel</a:t>
            </a:r>
          </a:p>
        </p:txBody>
      </p:sp>
      <p:pic>
        <p:nvPicPr>
          <p:cNvPr id="1026" name="Picture 2" descr="Svenska kronan rekordlåg – tolv kronor för en euro | SvD">
            <a:extLst>
              <a:ext uri="{FF2B5EF4-FFF2-40B4-BE49-F238E27FC236}">
                <a16:creationId xmlns:a16="http://schemas.microsoft.com/office/drawing/2014/main" id="{89ED5ECF-20B0-B073-508E-5B8E2B392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98607"/>
            <a:ext cx="57150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0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04722-109E-4984-82C0-84F10658C14B}"/>
              </a:ext>
            </a:extLst>
          </p:cNvPr>
          <p:cNvSpPr>
            <a:spLocks noGrp="1"/>
          </p:cNvSpPr>
          <p:nvPr>
            <p:ph type="title"/>
          </p:nvPr>
        </p:nvSpPr>
        <p:spPr>
          <a:xfrm>
            <a:off x="631169" y="2075433"/>
            <a:ext cx="6640899" cy="4658264"/>
          </a:xfrm>
        </p:spPr>
        <p:txBody>
          <a:bodyPr>
            <a:normAutofit fontScale="90000"/>
          </a:bodyPr>
          <a:lstStyle/>
          <a:p>
            <a:pPr lvl="0">
              <a:lnSpc>
                <a:spcPct val="150000"/>
              </a:lnSpc>
              <a:spcAft>
                <a:spcPts val="600"/>
              </a:spcAft>
              <a:tabLst>
                <a:tab pos="129540" algn="l"/>
              </a:tabLst>
            </a:pPr>
            <a:r>
              <a:rPr lang="sv-SE" sz="1800" dirty="0">
                <a:solidFill>
                  <a:srgbClr val="000000"/>
                </a:solidFill>
                <a:effectLst/>
                <a:latin typeface="+mn-lt"/>
                <a:ea typeface="Times New Roman" panose="02020603050405020304" pitchFamily="18" charset="0"/>
                <a:cs typeface="Times New Roman" panose="02020603050405020304" pitchFamily="18" charset="0"/>
              </a:rPr>
              <a:t>* </a:t>
            </a:r>
            <a:r>
              <a:rPr lang="sv-SE" sz="2200" dirty="0">
                <a:solidFill>
                  <a:srgbClr val="000000"/>
                </a:solidFill>
                <a:effectLst/>
                <a:latin typeface="+mn-lt"/>
                <a:ea typeface="Times New Roman" panose="02020603050405020304" pitchFamily="18" charset="0"/>
                <a:cs typeface="Times New Roman" panose="02020603050405020304" pitchFamily="18" charset="0"/>
              </a:rPr>
              <a:t>Dålig konsekvensanalys innan beslut</a:t>
            </a:r>
            <a:br>
              <a:rPr lang="sv-SE" sz="2200" dirty="0">
                <a:solidFill>
                  <a:srgbClr val="000000"/>
                </a:solidFill>
                <a:effectLst/>
                <a:latin typeface="+mn-lt"/>
                <a:ea typeface="Times New Roman" panose="02020603050405020304" pitchFamily="18" charset="0"/>
                <a:cs typeface="Times New Roman" panose="02020603050405020304" pitchFamily="18" charset="0"/>
              </a:rPr>
            </a:br>
            <a:r>
              <a:rPr lang="sv-SE" sz="2200" dirty="0">
                <a:solidFill>
                  <a:srgbClr val="000000"/>
                </a:solidFill>
                <a:effectLst/>
                <a:latin typeface="+mn-lt"/>
                <a:ea typeface="Times New Roman" panose="02020603050405020304" pitchFamily="18" charset="0"/>
                <a:cs typeface="Times New Roman" panose="02020603050405020304" pitchFamily="18" charset="0"/>
              </a:rPr>
              <a:t>* Svag uppföljning och ansvarstagande</a:t>
            </a:r>
            <a:br>
              <a:rPr lang="sv-SE" sz="2200" dirty="0">
                <a:solidFill>
                  <a:srgbClr val="000000"/>
                </a:solidFill>
                <a:effectLst/>
                <a:latin typeface="+mn-lt"/>
                <a:ea typeface="Times New Roman" panose="02020603050405020304" pitchFamily="18" charset="0"/>
                <a:cs typeface="Times New Roman" panose="02020603050405020304" pitchFamily="18" charset="0"/>
              </a:rPr>
            </a:br>
            <a:r>
              <a:rPr lang="sv-SE" sz="2200" dirty="0">
                <a:solidFill>
                  <a:srgbClr val="000000"/>
                </a:solidFill>
                <a:effectLst/>
                <a:latin typeface="+mn-lt"/>
                <a:ea typeface="Times New Roman" panose="02020603050405020304" pitchFamily="18" charset="0"/>
                <a:cs typeface="Times New Roman" panose="02020603050405020304" pitchFamily="18" charset="0"/>
              </a:rPr>
              <a:t>* Många förändringar av regelverken går orimligt långsamt, dvs Sverige lider av en ”långbänk”</a:t>
            </a:r>
            <a:br>
              <a:rPr lang="sv-SE" sz="2200" dirty="0">
                <a:solidFill>
                  <a:srgbClr val="000000"/>
                </a:solidFill>
                <a:effectLst/>
                <a:latin typeface="+mn-lt"/>
                <a:ea typeface="Times New Roman" panose="02020603050405020304" pitchFamily="18" charset="0"/>
                <a:cs typeface="Times New Roman" panose="02020603050405020304" pitchFamily="18" charset="0"/>
              </a:rPr>
            </a:br>
            <a:r>
              <a:rPr lang="sv-SE" sz="2200" dirty="0">
                <a:solidFill>
                  <a:srgbClr val="000000"/>
                </a:solidFill>
                <a:effectLst/>
                <a:latin typeface="+mn-lt"/>
                <a:ea typeface="Times New Roman" panose="02020603050405020304" pitchFamily="18" charset="0"/>
                <a:cs typeface="Times New Roman" panose="02020603050405020304" pitchFamily="18" charset="0"/>
              </a:rPr>
              <a:t>* Målkonflikter mellan olika regelverk - dubbelreglering</a:t>
            </a:r>
            <a:br>
              <a:rPr lang="sv-SE" sz="2200" dirty="0">
                <a:solidFill>
                  <a:srgbClr val="000000"/>
                </a:solidFill>
                <a:effectLst/>
                <a:latin typeface="+mn-lt"/>
                <a:ea typeface="Times New Roman" panose="02020603050405020304" pitchFamily="18" charset="0"/>
                <a:cs typeface="Times New Roman" panose="02020603050405020304" pitchFamily="18" charset="0"/>
              </a:rPr>
            </a:br>
            <a:r>
              <a:rPr lang="sv-SE" sz="2200" dirty="0">
                <a:solidFill>
                  <a:srgbClr val="000000"/>
                </a:solidFill>
                <a:effectLst/>
                <a:latin typeface="+mn-lt"/>
                <a:ea typeface="Times New Roman" panose="02020603050405020304" pitchFamily="18" charset="0"/>
                <a:cs typeface="Times New Roman" panose="02020603050405020304" pitchFamily="18" charset="0"/>
              </a:rPr>
              <a:t>* Dålig transparens</a:t>
            </a:r>
            <a:br>
              <a:rPr lang="sv-SE" sz="2200" dirty="0">
                <a:solidFill>
                  <a:srgbClr val="000000"/>
                </a:solidFill>
                <a:effectLst/>
                <a:latin typeface="+mn-lt"/>
                <a:ea typeface="Times New Roman" panose="02020603050405020304" pitchFamily="18" charset="0"/>
                <a:cs typeface="Times New Roman" panose="02020603050405020304" pitchFamily="18" charset="0"/>
              </a:rPr>
            </a:br>
            <a:r>
              <a:rPr lang="sv-SE" sz="2200" dirty="0">
                <a:solidFill>
                  <a:srgbClr val="000000"/>
                </a:solidFill>
                <a:effectLst/>
                <a:latin typeface="+mn-lt"/>
                <a:ea typeface="Times New Roman" panose="02020603050405020304" pitchFamily="18" charset="0"/>
                <a:cs typeface="Times New Roman" panose="02020603050405020304" pitchFamily="18" charset="0"/>
              </a:rPr>
              <a:t>* Dålig samordning och kommunikation i stat och regioner mellan olika verksamheter, som tillåts verka i stuprör</a:t>
            </a:r>
            <a:br>
              <a:rPr lang="sv-SE" sz="1800" dirty="0">
                <a:solidFill>
                  <a:srgbClr val="000000"/>
                </a:solidFill>
                <a:effectLst/>
                <a:latin typeface="+mn-lt"/>
                <a:ea typeface="Times New Roman" panose="02020603050405020304" pitchFamily="18" charset="0"/>
                <a:cs typeface="Times New Roman" panose="02020603050405020304" pitchFamily="18" charset="0"/>
              </a:rPr>
            </a:br>
            <a:br>
              <a:rPr lang="sv-SE" sz="3100" dirty="0">
                <a:latin typeface="+mn-lt"/>
              </a:rPr>
            </a:br>
            <a:endParaRPr lang="sv-SE" sz="3200" dirty="0">
              <a:latin typeface="+mn-lt"/>
            </a:endParaRPr>
          </a:p>
        </p:txBody>
      </p:sp>
      <p:sp>
        <p:nvSpPr>
          <p:cNvPr id="4" name="textruta 3">
            <a:extLst>
              <a:ext uri="{FF2B5EF4-FFF2-40B4-BE49-F238E27FC236}">
                <a16:creationId xmlns:a16="http://schemas.microsoft.com/office/drawing/2014/main" id="{D96B358E-D887-DE35-ADB7-7175F524BF82}"/>
              </a:ext>
            </a:extLst>
          </p:cNvPr>
          <p:cNvSpPr txBox="1"/>
          <p:nvPr/>
        </p:nvSpPr>
        <p:spPr>
          <a:xfrm>
            <a:off x="450014" y="391722"/>
            <a:ext cx="5364191" cy="1200329"/>
          </a:xfrm>
          <a:prstGeom prst="rect">
            <a:avLst/>
          </a:prstGeom>
          <a:noFill/>
        </p:spPr>
        <p:txBody>
          <a:bodyPr wrap="square" rtlCol="0">
            <a:spAutoFit/>
          </a:bodyPr>
          <a:lstStyle/>
          <a:p>
            <a:r>
              <a:rPr lang="sv-SE" sz="3600" dirty="0"/>
              <a:t>Mycket kan förbättras med små medel </a:t>
            </a:r>
          </a:p>
        </p:txBody>
      </p:sp>
      <p:pic>
        <p:nvPicPr>
          <p:cNvPr id="3" name="Bildobjekt 2">
            <a:extLst>
              <a:ext uri="{FF2B5EF4-FFF2-40B4-BE49-F238E27FC236}">
                <a16:creationId xmlns:a16="http://schemas.microsoft.com/office/drawing/2014/main" id="{ED166945-EC7D-ECF0-7825-77A65B271CC3}"/>
              </a:ext>
            </a:extLst>
          </p:cNvPr>
          <p:cNvPicPr>
            <a:picLocks noChangeAspect="1"/>
          </p:cNvPicPr>
          <p:nvPr/>
        </p:nvPicPr>
        <p:blipFill>
          <a:blip r:embed="rId3"/>
          <a:stretch>
            <a:fillRect/>
          </a:stretch>
        </p:blipFill>
        <p:spPr>
          <a:xfrm>
            <a:off x="7366958" y="1474012"/>
            <a:ext cx="4566509" cy="3589037"/>
          </a:xfrm>
          <a:prstGeom prst="rect">
            <a:avLst/>
          </a:prstGeom>
        </p:spPr>
      </p:pic>
    </p:spTree>
    <p:extLst>
      <p:ext uri="{BB962C8B-B14F-4D97-AF65-F5344CB8AC3E}">
        <p14:creationId xmlns:p14="http://schemas.microsoft.com/office/powerpoint/2010/main" val="72148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04722-109E-4984-82C0-84F10658C14B}"/>
              </a:ext>
            </a:extLst>
          </p:cNvPr>
          <p:cNvSpPr>
            <a:spLocks noGrp="1"/>
          </p:cNvSpPr>
          <p:nvPr>
            <p:ph type="title"/>
          </p:nvPr>
        </p:nvSpPr>
        <p:spPr>
          <a:xfrm>
            <a:off x="450014" y="1816641"/>
            <a:ext cx="6640899" cy="4658264"/>
          </a:xfrm>
        </p:spPr>
        <p:txBody>
          <a:bodyPr>
            <a:normAutofit fontScale="90000"/>
          </a:bodyPr>
          <a:lstStyle/>
          <a:p>
            <a:pPr lvl="0">
              <a:lnSpc>
                <a:spcPct val="150000"/>
              </a:lnSpc>
              <a:spcAft>
                <a:spcPts val="600"/>
              </a:spcAft>
              <a:tabLst>
                <a:tab pos="129540" algn="l"/>
              </a:tabLst>
            </a:pPr>
            <a:r>
              <a:rPr lang="sv-SE" sz="1800" dirty="0">
                <a:solidFill>
                  <a:srgbClr val="000000"/>
                </a:solidFill>
                <a:latin typeface="+mn-lt"/>
                <a:ea typeface="Times New Roman" panose="02020603050405020304" pitchFamily="18" charset="0"/>
                <a:cs typeface="Times New Roman" panose="02020603050405020304" pitchFamily="18" charset="0"/>
              </a:rPr>
              <a:t>* </a:t>
            </a:r>
            <a:r>
              <a:rPr lang="sv-SE" sz="1800" dirty="0">
                <a:solidFill>
                  <a:srgbClr val="000000"/>
                </a:solidFill>
                <a:effectLst/>
                <a:latin typeface="+mn-lt"/>
                <a:ea typeface="Times New Roman" panose="02020603050405020304" pitchFamily="18" charset="0"/>
                <a:cs typeface="Times New Roman" panose="02020603050405020304" pitchFamily="18" charset="0"/>
              </a:rPr>
              <a:t>Det finns krav på att göra konsekvensanalyser och genomföra utvärderingar, men kraven efterlevs på ett bristfälligt sätt. </a:t>
            </a:r>
            <a:br>
              <a:rPr lang="sv-SE" sz="1800" dirty="0">
                <a:solidFill>
                  <a:srgbClr val="000000"/>
                </a:solidFill>
                <a:effectLst/>
                <a:latin typeface="+mn-lt"/>
                <a:ea typeface="Times New Roman" panose="02020603050405020304" pitchFamily="18" charset="0"/>
                <a:cs typeface="Times New Roman" panose="02020603050405020304" pitchFamily="18" charset="0"/>
              </a:rPr>
            </a:br>
            <a:br>
              <a:rPr lang="sv-SE" sz="1800" dirty="0">
                <a:solidFill>
                  <a:srgbClr val="000000"/>
                </a:solidFill>
                <a:effectLst/>
                <a:latin typeface="+mn-lt"/>
                <a:ea typeface="Times New Roman" panose="02020603050405020304" pitchFamily="18" charset="0"/>
                <a:cs typeface="Times New Roman" panose="02020603050405020304" pitchFamily="18" charset="0"/>
              </a:rPr>
            </a:br>
            <a:r>
              <a:rPr lang="sv-SE" sz="1800" dirty="0">
                <a:solidFill>
                  <a:srgbClr val="000000"/>
                </a:solidFill>
                <a:effectLst/>
                <a:latin typeface="+mn-lt"/>
                <a:ea typeface="Times New Roman" panose="02020603050405020304" pitchFamily="18" charset="0"/>
                <a:cs typeface="Times New Roman" panose="02020603050405020304" pitchFamily="18" charset="0"/>
              </a:rPr>
              <a:t>•	Det finns ett beredningskrav och ett utredningsväsende, men det medför ”långbänk” och det kommer ändå fram till förslag som negligerar olika frågeställningar och ofta har dåliga eller snäva konsekvensanalyser.</a:t>
            </a:r>
            <a:br>
              <a:rPr lang="sv-SE" sz="1800" dirty="0">
                <a:solidFill>
                  <a:srgbClr val="000000"/>
                </a:solidFill>
                <a:effectLst/>
                <a:latin typeface="+mn-lt"/>
                <a:ea typeface="Times New Roman" panose="02020603050405020304" pitchFamily="18" charset="0"/>
                <a:cs typeface="Times New Roman" panose="02020603050405020304" pitchFamily="18" charset="0"/>
              </a:rPr>
            </a:br>
            <a:br>
              <a:rPr lang="sv-SE" sz="1800" dirty="0">
                <a:solidFill>
                  <a:srgbClr val="000000"/>
                </a:solidFill>
                <a:effectLst/>
                <a:latin typeface="+mn-lt"/>
                <a:ea typeface="Times New Roman" panose="02020603050405020304" pitchFamily="18" charset="0"/>
                <a:cs typeface="Times New Roman" panose="02020603050405020304" pitchFamily="18" charset="0"/>
              </a:rPr>
            </a:br>
            <a:r>
              <a:rPr lang="sv-SE" sz="1800" dirty="0">
                <a:solidFill>
                  <a:srgbClr val="000000"/>
                </a:solidFill>
                <a:effectLst/>
                <a:latin typeface="+mn-lt"/>
                <a:ea typeface="Times New Roman" panose="02020603050405020304" pitchFamily="18" charset="0"/>
                <a:cs typeface="Times New Roman" panose="02020603050405020304" pitchFamily="18" charset="0"/>
              </a:rPr>
              <a:t>•	Det finns en kontrollmakt med instanser som Riksrevisionen, men deras väl underbyggda rekommendationer medverkar inte till förändringar av de brister som påtalas utan dåliga regelverk kan fortgå utan att någon behöver ta ansvar för att åtgärda problemen. </a:t>
            </a:r>
            <a:endParaRPr lang="sv-SE" sz="3200" dirty="0">
              <a:latin typeface="+mn-lt"/>
            </a:endParaRPr>
          </a:p>
        </p:txBody>
      </p:sp>
      <p:sp>
        <p:nvSpPr>
          <p:cNvPr id="4" name="textruta 3">
            <a:extLst>
              <a:ext uri="{FF2B5EF4-FFF2-40B4-BE49-F238E27FC236}">
                <a16:creationId xmlns:a16="http://schemas.microsoft.com/office/drawing/2014/main" id="{D96B358E-D887-DE35-ADB7-7175F524BF82}"/>
              </a:ext>
            </a:extLst>
          </p:cNvPr>
          <p:cNvSpPr txBox="1"/>
          <p:nvPr/>
        </p:nvSpPr>
        <p:spPr>
          <a:xfrm>
            <a:off x="450014" y="391722"/>
            <a:ext cx="8762997" cy="1077218"/>
          </a:xfrm>
          <a:prstGeom prst="rect">
            <a:avLst/>
          </a:prstGeom>
          <a:noFill/>
        </p:spPr>
        <p:txBody>
          <a:bodyPr wrap="square" rtlCol="0">
            <a:spAutoFit/>
          </a:bodyPr>
          <a:lstStyle/>
          <a:p>
            <a:r>
              <a:rPr lang="sv-SE" sz="3200" dirty="0"/>
              <a:t>Paradoxen – mycket på plats med ingen bryr sig</a:t>
            </a:r>
          </a:p>
        </p:txBody>
      </p:sp>
      <p:pic>
        <p:nvPicPr>
          <p:cNvPr id="3" name="Bildobjekt 2">
            <a:extLst>
              <a:ext uri="{FF2B5EF4-FFF2-40B4-BE49-F238E27FC236}">
                <a16:creationId xmlns:a16="http://schemas.microsoft.com/office/drawing/2014/main" id="{76296E46-40FD-B951-246D-DCA7FBBDCD4E}"/>
              </a:ext>
            </a:extLst>
          </p:cNvPr>
          <p:cNvPicPr>
            <a:picLocks noChangeAspect="1"/>
          </p:cNvPicPr>
          <p:nvPr/>
        </p:nvPicPr>
        <p:blipFill>
          <a:blip r:embed="rId3"/>
          <a:stretch>
            <a:fillRect/>
          </a:stretch>
        </p:blipFill>
        <p:spPr>
          <a:xfrm>
            <a:off x="8000282" y="2999836"/>
            <a:ext cx="4070589" cy="2279530"/>
          </a:xfrm>
          <a:prstGeom prst="rect">
            <a:avLst/>
          </a:prstGeom>
        </p:spPr>
      </p:pic>
    </p:spTree>
    <p:extLst>
      <p:ext uri="{BB962C8B-B14F-4D97-AF65-F5344CB8AC3E}">
        <p14:creationId xmlns:p14="http://schemas.microsoft.com/office/powerpoint/2010/main" val="246988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04722-109E-4984-82C0-84F10658C14B}"/>
              </a:ext>
            </a:extLst>
          </p:cNvPr>
          <p:cNvSpPr>
            <a:spLocks noGrp="1"/>
          </p:cNvSpPr>
          <p:nvPr>
            <p:ph type="title"/>
          </p:nvPr>
        </p:nvSpPr>
        <p:spPr>
          <a:xfrm>
            <a:off x="450014" y="1462958"/>
            <a:ext cx="6640899" cy="4658264"/>
          </a:xfrm>
        </p:spPr>
        <p:txBody>
          <a:bodyPr>
            <a:normAutofit/>
          </a:bodyPr>
          <a:lstStyle/>
          <a:p>
            <a:pPr lvl="0">
              <a:lnSpc>
                <a:spcPct val="150000"/>
              </a:lnSpc>
              <a:spcAft>
                <a:spcPts val="600"/>
              </a:spcAft>
              <a:tabLst>
                <a:tab pos="129540" algn="l"/>
              </a:tabLst>
            </a:pPr>
            <a:r>
              <a:rPr lang="sv-SE" sz="1800" dirty="0">
                <a:solidFill>
                  <a:srgbClr val="000000"/>
                </a:solidFill>
                <a:latin typeface="+mn-lt"/>
                <a:ea typeface="Times New Roman" panose="02020603050405020304" pitchFamily="18" charset="0"/>
                <a:cs typeface="Times New Roman"/>
              </a:rPr>
              <a:t>* </a:t>
            </a:r>
            <a:r>
              <a:rPr lang="sv-SE" sz="1800" dirty="0">
                <a:solidFill>
                  <a:srgbClr val="000000"/>
                </a:solidFill>
                <a:effectLst/>
                <a:latin typeface="+mn-lt"/>
                <a:ea typeface="Times New Roman" panose="02020603050405020304" pitchFamily="18" charset="0"/>
                <a:cs typeface="Times New Roman"/>
              </a:rPr>
              <a:t>Stor effekt – liten kostnad</a:t>
            </a:r>
            <a:br>
              <a:rPr lang="sv-SE" sz="1800" dirty="0">
                <a:effectLst/>
                <a:latin typeface="+mn-lt"/>
                <a:ea typeface="Times New Roman" panose="02020603050405020304" pitchFamily="18" charset="0"/>
                <a:cs typeface="Times New Roman" panose="02020603050405020304" pitchFamily="18" charset="0"/>
              </a:rPr>
            </a:br>
            <a:br>
              <a:rPr lang="sv-SE" sz="1800" dirty="0">
                <a:effectLst/>
                <a:latin typeface="+mn-lt"/>
                <a:ea typeface="Times New Roman" panose="02020603050405020304" pitchFamily="18" charset="0"/>
                <a:cs typeface="Times New Roman" panose="02020603050405020304" pitchFamily="18" charset="0"/>
              </a:rPr>
            </a:br>
            <a:r>
              <a:rPr lang="sv-SE" sz="1800" dirty="0">
                <a:solidFill>
                  <a:srgbClr val="000000"/>
                </a:solidFill>
                <a:effectLst/>
                <a:latin typeface="+mn-lt"/>
                <a:ea typeface="Times New Roman" panose="02020603050405020304" pitchFamily="18" charset="0"/>
                <a:cs typeface="Times New Roman"/>
              </a:rPr>
              <a:t>* Mycket borde kunna gå snabbt</a:t>
            </a:r>
            <a:br>
              <a:rPr lang="sv-SE" sz="1800" dirty="0">
                <a:effectLst/>
                <a:latin typeface="+mn-lt"/>
                <a:ea typeface="Times New Roman" panose="02020603050405020304" pitchFamily="18" charset="0"/>
                <a:cs typeface="Times New Roman" panose="02020603050405020304" pitchFamily="18" charset="0"/>
              </a:rPr>
            </a:br>
            <a:br>
              <a:rPr lang="sv-SE" sz="1800" dirty="0">
                <a:effectLst/>
                <a:latin typeface="+mn-lt"/>
                <a:ea typeface="Times New Roman" panose="02020603050405020304" pitchFamily="18" charset="0"/>
                <a:cs typeface="Times New Roman" panose="02020603050405020304" pitchFamily="18" charset="0"/>
              </a:rPr>
            </a:br>
            <a:r>
              <a:rPr lang="sv-SE" sz="1800" dirty="0">
                <a:solidFill>
                  <a:srgbClr val="000000"/>
                </a:solidFill>
                <a:effectLst/>
                <a:latin typeface="+mn-lt"/>
                <a:ea typeface="Times New Roman" panose="02020603050405020304" pitchFamily="18" charset="0"/>
                <a:cs typeface="Times New Roman"/>
              </a:rPr>
              <a:t>* Alla nivåer – stat, region, kommun – kan agera NU</a:t>
            </a:r>
            <a:br>
              <a:rPr lang="sv-SE" sz="1800" dirty="0">
                <a:effectLst/>
                <a:latin typeface="+mn-lt"/>
                <a:ea typeface="Times New Roman" panose="02020603050405020304" pitchFamily="18" charset="0"/>
                <a:cs typeface="Times New Roman" panose="02020603050405020304" pitchFamily="18" charset="0"/>
              </a:rPr>
            </a:br>
            <a:br>
              <a:rPr lang="sv-SE" sz="1800" dirty="0">
                <a:effectLst/>
                <a:latin typeface="+mn-lt"/>
                <a:ea typeface="Times New Roman" panose="02020603050405020304" pitchFamily="18" charset="0"/>
                <a:cs typeface="Times New Roman" panose="02020603050405020304" pitchFamily="18" charset="0"/>
              </a:rPr>
            </a:br>
            <a:br>
              <a:rPr lang="sv-SE" sz="1800" dirty="0">
                <a:effectLst/>
                <a:latin typeface="+mn-lt"/>
                <a:ea typeface="Times New Roman" panose="02020603050405020304" pitchFamily="18" charset="0"/>
                <a:cs typeface="Times New Roman" panose="02020603050405020304" pitchFamily="18" charset="0"/>
              </a:rPr>
            </a:br>
            <a:br>
              <a:rPr lang="sv-SE" sz="1800" dirty="0">
                <a:effectLst/>
                <a:latin typeface="+mn-lt"/>
                <a:ea typeface="Times New Roman" panose="02020603050405020304" pitchFamily="18" charset="0"/>
                <a:cs typeface="Times New Roman" panose="02020603050405020304" pitchFamily="18" charset="0"/>
              </a:rPr>
            </a:br>
            <a:endParaRPr lang="sv-SE" sz="3200" dirty="0">
              <a:latin typeface="+mn-lt"/>
            </a:endParaRPr>
          </a:p>
        </p:txBody>
      </p:sp>
      <p:sp>
        <p:nvSpPr>
          <p:cNvPr id="4" name="textruta 3">
            <a:extLst>
              <a:ext uri="{FF2B5EF4-FFF2-40B4-BE49-F238E27FC236}">
                <a16:creationId xmlns:a16="http://schemas.microsoft.com/office/drawing/2014/main" id="{D96B358E-D887-DE35-ADB7-7175F524BF82}"/>
              </a:ext>
            </a:extLst>
          </p:cNvPr>
          <p:cNvSpPr txBox="1"/>
          <p:nvPr/>
        </p:nvSpPr>
        <p:spPr>
          <a:xfrm>
            <a:off x="450014" y="383095"/>
            <a:ext cx="8762997" cy="584775"/>
          </a:xfrm>
          <a:prstGeom prst="rect">
            <a:avLst/>
          </a:prstGeom>
          <a:noFill/>
        </p:spPr>
        <p:txBody>
          <a:bodyPr wrap="square" rtlCol="0">
            <a:spAutoFit/>
          </a:bodyPr>
          <a:lstStyle/>
          <a:p>
            <a:r>
              <a:rPr lang="sv-SE" sz="3200" dirty="0"/>
              <a:t>Att påverka regelverket ….Stor potential</a:t>
            </a:r>
          </a:p>
        </p:txBody>
      </p:sp>
      <p:pic>
        <p:nvPicPr>
          <p:cNvPr id="5" name="Bildobjekt 4">
            <a:extLst>
              <a:ext uri="{FF2B5EF4-FFF2-40B4-BE49-F238E27FC236}">
                <a16:creationId xmlns:a16="http://schemas.microsoft.com/office/drawing/2014/main" id="{B2670D3D-9797-0352-1FBE-9169EB59C1FC}"/>
              </a:ext>
            </a:extLst>
          </p:cNvPr>
          <p:cNvPicPr>
            <a:picLocks noChangeAspect="1"/>
          </p:cNvPicPr>
          <p:nvPr/>
        </p:nvPicPr>
        <p:blipFill>
          <a:blip r:embed="rId3"/>
          <a:stretch>
            <a:fillRect/>
          </a:stretch>
        </p:blipFill>
        <p:spPr>
          <a:xfrm>
            <a:off x="6630747" y="1462958"/>
            <a:ext cx="4923630" cy="2469581"/>
          </a:xfrm>
          <a:prstGeom prst="rect">
            <a:avLst/>
          </a:prstGeom>
        </p:spPr>
      </p:pic>
    </p:spTree>
    <p:extLst>
      <p:ext uri="{BB962C8B-B14F-4D97-AF65-F5344CB8AC3E}">
        <p14:creationId xmlns:p14="http://schemas.microsoft.com/office/powerpoint/2010/main" val="93107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04722-109E-4984-82C0-84F10658C14B}"/>
              </a:ext>
            </a:extLst>
          </p:cNvPr>
          <p:cNvSpPr>
            <a:spLocks noGrp="1"/>
          </p:cNvSpPr>
          <p:nvPr>
            <p:ph type="title"/>
          </p:nvPr>
        </p:nvSpPr>
        <p:spPr>
          <a:xfrm>
            <a:off x="450014" y="1256480"/>
            <a:ext cx="6640899" cy="4658264"/>
          </a:xfrm>
        </p:spPr>
        <p:txBody>
          <a:bodyPr>
            <a:normAutofit/>
          </a:bodyPr>
          <a:lstStyle/>
          <a:p>
            <a:pPr lvl="0">
              <a:lnSpc>
                <a:spcPct val="150000"/>
              </a:lnSpc>
              <a:spcAft>
                <a:spcPts val="600"/>
              </a:spcAft>
              <a:tabLst>
                <a:tab pos="129540" algn="l"/>
              </a:tabLst>
            </a:pPr>
            <a:r>
              <a:rPr lang="sv-SE" sz="1800" dirty="0">
                <a:solidFill>
                  <a:srgbClr val="000000"/>
                </a:solidFill>
                <a:latin typeface="+mn-lt"/>
                <a:ea typeface="Times New Roman" panose="02020603050405020304" pitchFamily="18" charset="0"/>
                <a:cs typeface="Times New Roman" panose="02020603050405020304" pitchFamily="18" charset="0"/>
              </a:rPr>
              <a:t>* Inrätta ett effektiviseringskansli. </a:t>
            </a:r>
            <a:br>
              <a:rPr lang="sv-SE" sz="1800" dirty="0">
                <a:solidFill>
                  <a:srgbClr val="000000"/>
                </a:solidFill>
                <a:latin typeface="+mn-lt"/>
                <a:ea typeface="Times New Roman" panose="02020603050405020304" pitchFamily="18" charset="0"/>
                <a:cs typeface="Times New Roman" panose="02020603050405020304" pitchFamily="18" charset="0"/>
              </a:rPr>
            </a:br>
            <a:r>
              <a:rPr lang="sv-SE" sz="1800" dirty="0">
                <a:solidFill>
                  <a:srgbClr val="000000"/>
                </a:solidFill>
                <a:latin typeface="+mn-lt"/>
                <a:ea typeface="Times New Roman" panose="02020603050405020304" pitchFamily="18" charset="0"/>
                <a:cs typeface="Times New Roman" panose="02020603050405020304" pitchFamily="18" charset="0"/>
              </a:rPr>
              <a:t>* Inför styrande principer om kostnadseffektivitet. Tydligare skrivningar i budgetlagen</a:t>
            </a:r>
            <a:br>
              <a:rPr lang="sv-SE" sz="1800" dirty="0">
                <a:solidFill>
                  <a:srgbClr val="000000"/>
                </a:solidFill>
                <a:latin typeface="+mn-lt"/>
                <a:ea typeface="Times New Roman" panose="02020603050405020304" pitchFamily="18" charset="0"/>
                <a:cs typeface="Times New Roman" panose="02020603050405020304" pitchFamily="18" charset="0"/>
              </a:rPr>
            </a:br>
            <a:r>
              <a:rPr lang="sv-SE" sz="1800" dirty="0">
                <a:solidFill>
                  <a:srgbClr val="000000"/>
                </a:solidFill>
                <a:latin typeface="+mn-lt"/>
                <a:ea typeface="Times New Roman" panose="02020603050405020304" pitchFamily="18" charset="0"/>
                <a:cs typeface="Times New Roman" panose="02020603050405020304" pitchFamily="18" charset="0"/>
              </a:rPr>
              <a:t>* Myndigheter ska ha krav att påtala hinder för effektiviseringar</a:t>
            </a:r>
            <a:br>
              <a:rPr lang="sv-SE" sz="1800" dirty="0">
                <a:solidFill>
                  <a:srgbClr val="000000"/>
                </a:solidFill>
                <a:latin typeface="+mn-lt"/>
                <a:ea typeface="Times New Roman" panose="02020603050405020304" pitchFamily="18" charset="0"/>
                <a:cs typeface="Times New Roman" panose="02020603050405020304" pitchFamily="18" charset="0"/>
              </a:rPr>
            </a:br>
            <a:r>
              <a:rPr lang="sv-SE" sz="1800" dirty="0">
                <a:solidFill>
                  <a:srgbClr val="000000"/>
                </a:solidFill>
                <a:latin typeface="+mn-lt"/>
                <a:ea typeface="Times New Roman" panose="02020603050405020304" pitchFamily="18" charset="0"/>
                <a:cs typeface="Times New Roman" panose="02020603050405020304" pitchFamily="18" charset="0"/>
              </a:rPr>
              <a:t>* Bättre  analyser före och utvärderingar efteråt </a:t>
            </a:r>
            <a:br>
              <a:rPr lang="sv-SE" sz="1800" dirty="0">
                <a:solidFill>
                  <a:srgbClr val="000000"/>
                </a:solidFill>
                <a:effectLst/>
                <a:latin typeface="+mn-lt"/>
                <a:ea typeface="Times New Roman" panose="02020603050405020304" pitchFamily="18" charset="0"/>
                <a:cs typeface="Times New Roman" panose="02020603050405020304" pitchFamily="18" charset="0"/>
              </a:rPr>
            </a:br>
            <a:r>
              <a:rPr lang="sv-SE" sz="1800" dirty="0">
                <a:solidFill>
                  <a:srgbClr val="000000"/>
                </a:solidFill>
                <a:effectLst/>
                <a:latin typeface="+mn-lt"/>
                <a:ea typeface="Times New Roman" panose="02020603050405020304" pitchFamily="18" charset="0"/>
                <a:cs typeface="Times New Roman" panose="02020603050405020304" pitchFamily="18" charset="0"/>
              </a:rPr>
              <a:t>* </a:t>
            </a:r>
            <a:r>
              <a:rPr lang="sv-SE" sz="1800" dirty="0">
                <a:solidFill>
                  <a:srgbClr val="000000"/>
                </a:solidFill>
                <a:latin typeface="+mn-lt"/>
                <a:ea typeface="Times New Roman" panose="02020603050405020304" pitchFamily="18" charset="0"/>
                <a:cs typeface="Times New Roman" panose="02020603050405020304" pitchFamily="18" charset="0"/>
              </a:rPr>
              <a:t>Tillåt mer av </a:t>
            </a:r>
            <a:r>
              <a:rPr lang="sv-SE" sz="1800" dirty="0">
                <a:solidFill>
                  <a:srgbClr val="000000"/>
                </a:solidFill>
                <a:effectLst/>
                <a:latin typeface="+mn-lt"/>
                <a:ea typeface="Times New Roman" panose="02020603050405020304" pitchFamily="18" charset="0"/>
                <a:cs typeface="Times New Roman" panose="02020603050405020304" pitchFamily="18" charset="0"/>
              </a:rPr>
              <a:t> experimentell politik</a:t>
            </a:r>
            <a:br>
              <a:rPr lang="sv-SE" sz="1800" dirty="0">
                <a:solidFill>
                  <a:srgbClr val="000000"/>
                </a:solidFill>
                <a:effectLst/>
                <a:latin typeface="+mn-lt"/>
                <a:ea typeface="Times New Roman" panose="02020603050405020304" pitchFamily="18" charset="0"/>
                <a:cs typeface="Times New Roman" panose="02020603050405020304" pitchFamily="18" charset="0"/>
              </a:rPr>
            </a:br>
            <a:br>
              <a:rPr lang="sv-SE" sz="1800" dirty="0">
                <a:solidFill>
                  <a:srgbClr val="000000"/>
                </a:solidFill>
                <a:effectLst/>
                <a:latin typeface="+mn-lt"/>
                <a:ea typeface="Times New Roman" panose="02020603050405020304" pitchFamily="18" charset="0"/>
                <a:cs typeface="Times New Roman" panose="02020603050405020304" pitchFamily="18" charset="0"/>
              </a:rPr>
            </a:br>
            <a:endParaRPr lang="sv-SE" sz="3200" dirty="0">
              <a:latin typeface="+mn-lt"/>
            </a:endParaRPr>
          </a:p>
        </p:txBody>
      </p:sp>
      <p:sp>
        <p:nvSpPr>
          <p:cNvPr id="4" name="textruta 3">
            <a:extLst>
              <a:ext uri="{FF2B5EF4-FFF2-40B4-BE49-F238E27FC236}">
                <a16:creationId xmlns:a16="http://schemas.microsoft.com/office/drawing/2014/main" id="{D96B358E-D887-DE35-ADB7-7175F524BF82}"/>
              </a:ext>
            </a:extLst>
          </p:cNvPr>
          <p:cNvSpPr txBox="1"/>
          <p:nvPr/>
        </p:nvSpPr>
        <p:spPr>
          <a:xfrm>
            <a:off x="450014" y="383095"/>
            <a:ext cx="8762997" cy="584775"/>
          </a:xfrm>
          <a:prstGeom prst="rect">
            <a:avLst/>
          </a:prstGeom>
          <a:noFill/>
        </p:spPr>
        <p:txBody>
          <a:bodyPr wrap="square" rtlCol="0">
            <a:spAutoFit/>
          </a:bodyPr>
          <a:lstStyle/>
          <a:p>
            <a:r>
              <a:rPr lang="sv-SE" sz="3200" dirty="0"/>
              <a:t>Åtgärder – nationell nivå</a:t>
            </a:r>
          </a:p>
        </p:txBody>
      </p:sp>
      <p:pic>
        <p:nvPicPr>
          <p:cNvPr id="4098" name="Picture 2" descr="Ågrenskas nationella verksamhet - Ågrenska - Ett nationellt  kompetenscentrum för sällsynta hälsotillstånd och andra  funktionsnedsättningar - NOT FOR COMMERCIAL USE">
            <a:extLst>
              <a:ext uri="{FF2B5EF4-FFF2-40B4-BE49-F238E27FC236}">
                <a16:creationId xmlns:a16="http://schemas.microsoft.com/office/drawing/2014/main" id="{8F7DC49D-2CBA-062A-D152-15D6FAE35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164" y="1746454"/>
            <a:ext cx="4471822" cy="336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41443"/>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FS_PPT-mall" id="{EF7FB4E5-3D44-5B43-B3E4-1C71A137EBDE}" vid="{31070B7B-47BF-0244-9FE5-FE806DD4F87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5789</TotalTime>
  <Words>854</Words>
  <Application>Microsoft Office PowerPoint</Application>
  <PresentationFormat>Bredbild</PresentationFormat>
  <Paragraphs>96</Paragraphs>
  <Slides>11</Slides>
  <Notes>11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Office Theme</vt:lpstr>
      <vt:lpstr>Minskat regelkrångel för ökad skattenytta</vt:lpstr>
      <vt:lpstr>Dåliga regelverk ett samhällsproblem -  offentlig sektor, näringsliv och hushåll sitter i samma båt</vt:lpstr>
      <vt:lpstr>Medför slöseri och ineffektivitet på kort sikt   Påverkar investeringar och tillväxt negativt – färre resurser på lång sikt  </vt:lpstr>
      <vt:lpstr> Effektiva välfärdstjänster viktigast för svaga grupper i samhället  </vt:lpstr>
      <vt:lpstr>Onödiga kostnader i sjukvården pga regelverken – 40 mdr  Om företagens regelbörda kan minskas med 10 % - 20 mdr som kan användas till investeringar och jobbskapande  Bättre regler – 1 % högre tillväxt per år vilket motsvarar 40 mdkr extra i skatter.    </vt:lpstr>
      <vt:lpstr>* Dålig konsekvensanalys innan beslut * Svag uppföljning och ansvarstagande * Många förändringar av regelverken går orimligt långsamt, dvs Sverige lider av en ”långbänk” * Målkonflikter mellan olika regelverk - dubbelreglering * Dålig transparens * Dålig samordning och kommunikation i stat och regioner mellan olika verksamheter, som tillåts verka i stuprör  </vt:lpstr>
      <vt:lpstr>* Det finns krav på att göra konsekvensanalyser och genomföra utvärderingar, men kraven efterlevs på ett bristfälligt sätt.   • Det finns ett beredningskrav och ett utredningsväsende, men det medför ”långbänk” och det kommer ändå fram till förslag som negligerar olika frågeställningar och ofta har dåliga eller snäva konsekvensanalyser.  • Det finns en kontrollmakt med instanser som Riksrevisionen, men deras väl underbyggda rekommendationer medverkar inte till förändringar av de brister som påtalas utan dåliga regelverk kan fortgå utan att någon behöver ta ansvar för att åtgärda problemen. </vt:lpstr>
      <vt:lpstr>* Stor effekt – liten kostnad  * Mycket borde kunna gå snabbt  * Alla nivåer – stat, region, kommun – kan agera NU    </vt:lpstr>
      <vt:lpstr>* Inrätta ett effektiviseringskansli.  * Inför styrande principer om kostnadseffektivitet. Tydligare skrivningar i budgetlagen * Myndigheter ska ha krav att påtala hinder för effektiviseringar * Bättre  analyser före och utvärderingar efteråt  * Tillåt mer av  experimentell politik  </vt:lpstr>
      <vt:lpstr>Regioner och kommuner  * Ta bort riktade statsbidrag * Inför regional verksamhetsutvärdering  - benchmarking – synlighet mot medborgarna   * Mer tillväxtpolitik som kommunen har rådighet över, mindre av typ Dragon  Gate  Ändra regelverket (främst sektetessregelverket) så att potentialen till digitaliseringen kan utnyttjas * One-stop shops – tidsgränser för ärendehantering -  * Effektiv samverkan mellan olika nämnder och olika utförare Behov att sprida exempel om det att går få  till stånd förbättringar .  </vt:lpstr>
      <vt:lpstr>Grundproblemet är INTE brist på resurser  utan HUR resurserna används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herman.hammarstrom@kreab.com</dc:creator>
  <cp:lastModifiedBy>Lars J</cp:lastModifiedBy>
  <cp:revision>125</cp:revision>
  <cp:lastPrinted>2022-06-14T07:56:42Z</cp:lastPrinted>
  <dcterms:created xsi:type="dcterms:W3CDTF">2022-01-24T12:40:42Z</dcterms:created>
  <dcterms:modified xsi:type="dcterms:W3CDTF">2023-10-18T07:47:38Z</dcterms:modified>
</cp:coreProperties>
</file>