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62" r:id="rId4"/>
    <p:sldId id="260" r:id="rId5"/>
    <p:sldId id="257" r:id="rId6"/>
    <p:sldId id="261" r:id="rId7"/>
    <p:sldId id="259"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3F850F-A445-422D-BB35-8760A3604B9B}" v="7" dt="2023-06-08T09:58:49.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95" d="100"/>
          <a:sy n="95" d="100"/>
        </p:scale>
        <p:origin x="67"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2AE4E-FE7A-486F-91EB-B27A48750B7D}" type="datetimeFigureOut">
              <a:rPr lang="sv-SE" smtClean="0"/>
              <a:t>2023-06-08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4E522-E0C5-44A5-9CBF-42F17EC3BDE6}" type="slidenum">
              <a:rPr lang="sv-SE" smtClean="0"/>
              <a:t>‹#›</a:t>
            </a:fld>
            <a:endParaRPr lang="sv-SE"/>
          </a:p>
        </p:txBody>
      </p:sp>
    </p:spTree>
    <p:extLst>
      <p:ext uri="{BB962C8B-B14F-4D97-AF65-F5344CB8AC3E}">
        <p14:creationId xmlns:p14="http://schemas.microsoft.com/office/powerpoint/2010/main" val="320878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3" Type="http://schemas.openxmlformats.org/officeDocument/2006/relationships/hyperlink" Target="https://snl.no/helseforetaksreformen#-Litteratur" TargetMode="External"/><Relationship Id="rId18" Type="http://schemas.openxmlformats.org/officeDocument/2006/relationships/hyperlink" Target="https://snl.no/fylkeskommune" TargetMode="External"/><Relationship Id="rId26" Type="http://schemas.openxmlformats.org/officeDocument/2006/relationships/hyperlink" Target="https://snl.no/Troms_-_tidligere_fylke" TargetMode="External"/><Relationship Id="rId39" Type="http://schemas.openxmlformats.org/officeDocument/2006/relationships/hyperlink" Target="https://snl.no/Skandinavia" TargetMode="External"/><Relationship Id="rId21" Type="http://schemas.openxmlformats.org/officeDocument/2006/relationships/hyperlink" Target="https://snl.no/Oslo" TargetMode="External"/><Relationship Id="rId34" Type="http://schemas.openxmlformats.org/officeDocument/2006/relationships/hyperlink" Target="https://sml.snl.no/Sykehuset_Innlandet_HF" TargetMode="External"/><Relationship Id="rId7" Type="http://schemas.openxmlformats.org/officeDocument/2006/relationships/hyperlink" Target="https://snl.no/.taxonomy/2712" TargetMode="External"/><Relationship Id="rId2" Type="http://schemas.openxmlformats.org/officeDocument/2006/relationships/slide" Target="../slides/slide5.xml"/><Relationship Id="rId16" Type="http://schemas.openxmlformats.org/officeDocument/2006/relationships/hyperlink" Target="https://snl.no/reformer_i_helsetjenestene" TargetMode="External"/><Relationship Id="rId20" Type="http://schemas.openxmlformats.org/officeDocument/2006/relationships/hyperlink" Target="https://snl.no/offentlig_sektor" TargetMode="External"/><Relationship Id="rId29" Type="http://schemas.openxmlformats.org/officeDocument/2006/relationships/hyperlink" Target="https://sml.snl.no/innsatsstyrt_finansiering" TargetMode="External"/><Relationship Id="rId41" Type="http://schemas.openxmlformats.org/officeDocument/2006/relationships/hyperlink" Target="https://snl.no/Sverige" TargetMode="External"/><Relationship Id="rId1" Type="http://schemas.openxmlformats.org/officeDocument/2006/relationships/notesMaster" Target="../notesMasters/notesMaster1.xml"/><Relationship Id="rId6" Type="http://schemas.openxmlformats.org/officeDocument/2006/relationships/hyperlink" Target="https://snl.no/.taxonomy/2800" TargetMode="External"/><Relationship Id="rId11" Type="http://schemas.openxmlformats.org/officeDocument/2006/relationships/hyperlink" Target="https://snl.no/helseforetaksreformen#-Effekter" TargetMode="External"/><Relationship Id="rId24" Type="http://schemas.openxmlformats.org/officeDocument/2006/relationships/hyperlink" Target="https://snl.no/Trondheim" TargetMode="External"/><Relationship Id="rId32" Type="http://schemas.openxmlformats.org/officeDocument/2006/relationships/hyperlink" Target="https://snl.no/statsbudsjett" TargetMode="External"/><Relationship Id="rId37" Type="http://schemas.openxmlformats.org/officeDocument/2006/relationships/hyperlink" Target="https://sml.snl.no/Haraldsplass_diakonale_stiftelse" TargetMode="External"/><Relationship Id="rId40" Type="http://schemas.openxmlformats.org/officeDocument/2006/relationships/hyperlink" Target="https://snl.no/Danmark" TargetMode="External"/><Relationship Id="rId5" Type="http://schemas.openxmlformats.org/officeDocument/2006/relationships/hyperlink" Target="https://snl.no/.taxonomy/689" TargetMode="External"/><Relationship Id="rId15" Type="http://schemas.openxmlformats.org/officeDocument/2006/relationships/hyperlink" Target="https://meta.snl.no/Universitetet_i_Oslo_i_Store_norske_leksikon" TargetMode="External"/><Relationship Id="rId23" Type="http://schemas.openxmlformats.org/officeDocument/2006/relationships/hyperlink" Target="https://snl.no/Bergen" TargetMode="External"/><Relationship Id="rId28" Type="http://schemas.openxmlformats.org/officeDocument/2006/relationships/hyperlink" Target="https://sml.snl.no/fritt_sykehusvalg" TargetMode="External"/><Relationship Id="rId36" Type="http://schemas.openxmlformats.org/officeDocument/2006/relationships/hyperlink" Target="https://snl.no/Innlandet" TargetMode="External"/><Relationship Id="rId10" Type="http://schemas.openxmlformats.org/officeDocument/2006/relationships/hyperlink" Target="https://snl.no/helseforetaksreformen#-Organisering" TargetMode="External"/><Relationship Id="rId19" Type="http://schemas.openxmlformats.org/officeDocument/2006/relationships/hyperlink" Target="https://sml.snl.no/helsef%C3%B8retak" TargetMode="External"/><Relationship Id="rId31" Type="http://schemas.openxmlformats.org/officeDocument/2006/relationships/hyperlink" Target="https://snl.no/Helse-_og_omsorgsdepartementet" TargetMode="External"/><Relationship Id="rId4" Type="http://schemas.openxmlformats.org/officeDocument/2006/relationships/hyperlink" Target="https://snl.no/" TargetMode="External"/><Relationship Id="rId9" Type="http://schemas.openxmlformats.org/officeDocument/2006/relationships/hyperlink" Target="https://snl.no/helseforetaksreformen#-Bakgrunn" TargetMode="External"/><Relationship Id="rId14" Type="http://schemas.openxmlformats.org/officeDocument/2006/relationships/hyperlink" Target="https://brukere.snl.no/61034" TargetMode="External"/><Relationship Id="rId22" Type="http://schemas.openxmlformats.org/officeDocument/2006/relationships/hyperlink" Target="https://sml.snl.no/Rikshospitalet" TargetMode="External"/><Relationship Id="rId27" Type="http://schemas.openxmlformats.org/officeDocument/2006/relationships/hyperlink" Target="https://snl.no/budsjett" TargetMode="External"/><Relationship Id="rId30" Type="http://schemas.openxmlformats.org/officeDocument/2006/relationships/hyperlink" Target="https://sml.snl.no/rammefinansiering" TargetMode="External"/><Relationship Id="rId35" Type="http://schemas.openxmlformats.org/officeDocument/2006/relationships/hyperlink" Target="https://snl.no/ambulanse" TargetMode="External"/><Relationship Id="rId8" Type="http://schemas.openxmlformats.org/officeDocument/2006/relationships/hyperlink" Target="https://snl.no/.taxonomy/12908" TargetMode="External"/><Relationship Id="rId3" Type="http://schemas.openxmlformats.org/officeDocument/2006/relationships/hyperlink" Target="https://no.wikipedia.org/wiki/Demografi" TargetMode="External"/><Relationship Id="rId12" Type="http://schemas.openxmlformats.org/officeDocument/2006/relationships/hyperlink" Target="https://snl.no/helseforetaksreformen#-Les_mer_i_Store_norske_leksikon" TargetMode="External"/><Relationship Id="rId17" Type="http://schemas.openxmlformats.org/officeDocument/2006/relationships/hyperlink" Target="https://sml.snl.no/spesialisthelsetjenesten" TargetMode="External"/><Relationship Id="rId25" Type="http://schemas.openxmlformats.org/officeDocument/2006/relationships/hyperlink" Target="https://snl.no/Troms%C3%B8" TargetMode="External"/><Relationship Id="rId33" Type="http://schemas.openxmlformats.org/officeDocument/2006/relationships/hyperlink" Target="https://snl.no/Stortinget" TargetMode="External"/><Relationship Id="rId38" Type="http://schemas.openxmlformats.org/officeDocument/2006/relationships/hyperlink" Target="https://snl.no/anbudskonkurrans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D54E522-E0C5-44A5-9CBF-42F17EC3BDE6}" type="slidenum">
              <a:rPr lang="sv-SE" smtClean="0"/>
              <a:t>2</a:t>
            </a:fld>
            <a:endParaRPr lang="sv-SE"/>
          </a:p>
        </p:txBody>
      </p:sp>
    </p:spTree>
    <p:extLst>
      <p:ext uri="{BB962C8B-B14F-4D97-AF65-F5344CB8AC3E}">
        <p14:creationId xmlns:p14="http://schemas.microsoft.com/office/powerpoint/2010/main" val="110272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Regionreform 2017</a:t>
            </a:r>
          </a:p>
        </p:txBody>
      </p:sp>
      <p:sp>
        <p:nvSpPr>
          <p:cNvPr id="4" name="Platshållare för bildnummer 3"/>
          <p:cNvSpPr>
            <a:spLocks noGrp="1"/>
          </p:cNvSpPr>
          <p:nvPr>
            <p:ph type="sldNum" sz="quarter" idx="5"/>
          </p:nvPr>
        </p:nvSpPr>
        <p:spPr/>
        <p:txBody>
          <a:bodyPr/>
          <a:lstStyle/>
          <a:p>
            <a:fld id="{1D54E522-E0C5-44A5-9CBF-42F17EC3BDE6}" type="slidenum">
              <a:rPr lang="sv-SE" smtClean="0"/>
              <a:t>4</a:t>
            </a:fld>
            <a:endParaRPr lang="sv-SE"/>
          </a:p>
        </p:txBody>
      </p:sp>
    </p:spTree>
    <p:extLst>
      <p:ext uri="{BB962C8B-B14F-4D97-AF65-F5344CB8AC3E}">
        <p14:creationId xmlns:p14="http://schemas.microsoft.com/office/powerpoint/2010/main" val="3133139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Samhandlingsreformen: bakgrund:</a:t>
            </a:r>
          </a:p>
          <a:p>
            <a:pPr algn="l">
              <a:buFont typeface="Arial" panose="020B0604020202020204" pitchFamily="34" charset="0"/>
              <a:buChar char="•"/>
            </a:pPr>
            <a:r>
              <a:rPr lang="nb-NO" b="0" i="0" dirty="0">
                <a:solidFill>
                  <a:srgbClr val="202122"/>
                </a:solidFill>
                <a:effectLst/>
                <a:latin typeface="Arial" panose="020B0604020202020204" pitchFamily="34" charset="0"/>
              </a:rPr>
              <a:t>Utfordring 1: Pasientenes behov for koordinerte tjenester besvares ikke godt nok – fragmenterte tjenester</a:t>
            </a:r>
          </a:p>
          <a:p>
            <a:pPr algn="l">
              <a:buFont typeface="Arial" panose="020B0604020202020204" pitchFamily="34" charset="0"/>
              <a:buChar char="•"/>
            </a:pPr>
            <a:r>
              <a:rPr lang="nb-NO" b="0" i="0" dirty="0">
                <a:solidFill>
                  <a:srgbClr val="202122"/>
                </a:solidFill>
                <a:effectLst/>
                <a:latin typeface="Arial" panose="020B0604020202020204" pitchFamily="34" charset="0"/>
              </a:rPr>
              <a:t>Utfordring 2: Tjenestene preges av for liten innsats for å begrense og forebygge sykdom</a:t>
            </a:r>
          </a:p>
          <a:p>
            <a:pPr algn="l">
              <a:buFont typeface="Arial" panose="020B0604020202020204" pitchFamily="34" charset="0"/>
              <a:buChar char="•"/>
            </a:pPr>
            <a:r>
              <a:rPr lang="nb-NO" b="0" i="0" dirty="0">
                <a:solidFill>
                  <a:srgbClr val="202122"/>
                </a:solidFill>
                <a:effectLst/>
                <a:latin typeface="Arial" panose="020B0604020202020204" pitchFamily="34" charset="0"/>
              </a:rPr>
              <a:t>Utfordring 3: </a:t>
            </a:r>
            <a:r>
              <a:rPr lang="nb-NO" b="0" i="0" u="none" strike="noStrike" dirty="0">
                <a:solidFill>
                  <a:srgbClr val="0645AD"/>
                </a:solidFill>
                <a:effectLst/>
                <a:latin typeface="Arial" panose="020B0604020202020204" pitchFamily="34" charset="0"/>
                <a:hlinkClick r:id="rId3" tooltip="Demografi"/>
              </a:rPr>
              <a:t>Demografisk</a:t>
            </a:r>
            <a:r>
              <a:rPr lang="nb-NO" b="0" i="0" dirty="0">
                <a:solidFill>
                  <a:srgbClr val="202122"/>
                </a:solidFill>
                <a:effectLst/>
                <a:latin typeface="Arial" panose="020B0604020202020204" pitchFamily="34" charset="0"/>
              </a:rPr>
              <a:t> utvikling og endring i sykdomsbildet gir utfordringer som vil kunne true samfunnets økonomiske bæreevne</a:t>
            </a:r>
          </a:p>
          <a:p>
            <a:endParaRPr lang="sv-SE" dirty="0"/>
          </a:p>
          <a:p>
            <a:pPr algn="l"/>
            <a:r>
              <a:rPr lang="nb-NO" b="1" i="0" dirty="0">
                <a:solidFill>
                  <a:srgbClr val="203E51"/>
                </a:solidFill>
                <a:effectLst/>
                <a:latin typeface="Publico text"/>
              </a:rPr>
              <a:t>helseforetaksreformen</a:t>
            </a:r>
          </a:p>
          <a:p>
            <a:pPr algn="l">
              <a:buFont typeface="+mj-lt"/>
              <a:buAutoNum type="arabicPeriod"/>
            </a:pPr>
            <a:r>
              <a:rPr lang="nb-NO" b="0" i="0" u="none" strike="noStrike" dirty="0">
                <a:solidFill>
                  <a:srgbClr val="0077A5"/>
                </a:solidFill>
                <a:effectLst/>
                <a:latin typeface="Work Sans" panose="020F0502020204030204" pitchFamily="2" charset="0"/>
                <a:hlinkClick r:id="rId4"/>
              </a:rPr>
              <a:t>Store norske leksikon</a:t>
            </a:r>
            <a:endParaRPr lang="nb-NO" b="0" i="0" dirty="0">
              <a:solidFill>
                <a:srgbClr val="203E51"/>
              </a:solidFill>
              <a:effectLst/>
              <a:latin typeface="Work Sans" panose="020F0502020204030204" pitchFamily="2" charset="0"/>
            </a:endParaRPr>
          </a:p>
          <a:p>
            <a:pPr algn="l">
              <a:buFont typeface="+mj-lt"/>
              <a:buAutoNum type="arabicPeriod"/>
            </a:pPr>
            <a:r>
              <a:rPr lang="nb-NO" b="0" i="0" dirty="0">
                <a:solidFill>
                  <a:srgbClr val="203E51"/>
                </a:solidFill>
                <a:effectLst/>
                <a:latin typeface="Work Sans" panose="020F0502020204030204" pitchFamily="2" charset="0"/>
              </a:rPr>
              <a:t> </a:t>
            </a:r>
            <a:r>
              <a:rPr lang="nb-NO" b="0" i="0" u="none" strike="noStrike" dirty="0">
                <a:solidFill>
                  <a:srgbClr val="0077A5"/>
                </a:solidFill>
                <a:effectLst/>
                <a:latin typeface="Work Sans" panose="020F0502020204030204" pitchFamily="2" charset="0"/>
                <a:hlinkClick r:id="rId5"/>
              </a:rPr>
              <a:t>Samfunn</a:t>
            </a:r>
            <a:endParaRPr lang="nb-NO" b="0" i="0" dirty="0">
              <a:solidFill>
                <a:srgbClr val="203E51"/>
              </a:solidFill>
              <a:effectLst/>
              <a:latin typeface="Work Sans" panose="020F0502020204030204" pitchFamily="2" charset="0"/>
            </a:endParaRPr>
          </a:p>
          <a:p>
            <a:pPr algn="l">
              <a:buFont typeface="+mj-lt"/>
              <a:buAutoNum type="arabicPeriod"/>
            </a:pPr>
            <a:r>
              <a:rPr lang="nb-NO" b="0" i="0" dirty="0">
                <a:solidFill>
                  <a:srgbClr val="203E51"/>
                </a:solidFill>
                <a:effectLst/>
                <a:latin typeface="Work Sans" panose="020F0502020204030204" pitchFamily="2" charset="0"/>
              </a:rPr>
              <a:t> </a:t>
            </a:r>
            <a:r>
              <a:rPr lang="nb-NO" b="0" i="0" u="none" strike="noStrike" dirty="0">
                <a:solidFill>
                  <a:srgbClr val="0077A5"/>
                </a:solidFill>
                <a:effectLst/>
                <a:latin typeface="Work Sans" panose="020F0502020204030204" pitchFamily="2" charset="0"/>
                <a:hlinkClick r:id="rId6"/>
              </a:rPr>
              <a:t>Politikk og offentlig forvaltning</a:t>
            </a:r>
            <a:endParaRPr lang="nb-NO" b="0" i="0" dirty="0">
              <a:solidFill>
                <a:srgbClr val="203E51"/>
              </a:solidFill>
              <a:effectLst/>
              <a:latin typeface="Work Sans" panose="020F0502020204030204" pitchFamily="2" charset="0"/>
            </a:endParaRPr>
          </a:p>
          <a:p>
            <a:pPr algn="l">
              <a:buFont typeface="+mj-lt"/>
              <a:buAutoNum type="arabicPeriod"/>
            </a:pPr>
            <a:r>
              <a:rPr lang="nb-NO" b="0" i="0" dirty="0">
                <a:solidFill>
                  <a:srgbClr val="203E51"/>
                </a:solidFill>
                <a:effectLst/>
                <a:latin typeface="Work Sans" panose="020F0502020204030204" pitchFamily="2" charset="0"/>
              </a:rPr>
              <a:t> </a:t>
            </a:r>
            <a:r>
              <a:rPr lang="nb-NO" b="0" i="0" u="none" strike="noStrike" dirty="0">
                <a:solidFill>
                  <a:srgbClr val="0077A5"/>
                </a:solidFill>
                <a:effectLst/>
                <a:latin typeface="Work Sans" panose="020F0502020204030204" pitchFamily="2" charset="0"/>
                <a:hlinkClick r:id="rId7"/>
              </a:rPr>
              <a:t>Norsk politikk og offentlig forvaltning</a:t>
            </a:r>
            <a:endParaRPr lang="nb-NO" b="0" i="0" dirty="0">
              <a:solidFill>
                <a:srgbClr val="203E51"/>
              </a:solidFill>
              <a:effectLst/>
              <a:latin typeface="Work Sans" panose="020F0502020204030204" pitchFamily="2" charset="0"/>
            </a:endParaRPr>
          </a:p>
          <a:p>
            <a:pPr algn="l">
              <a:buFont typeface="+mj-lt"/>
              <a:buAutoNum type="arabicPeriod"/>
            </a:pPr>
            <a:r>
              <a:rPr lang="nb-NO" b="0" i="0" dirty="0">
                <a:solidFill>
                  <a:srgbClr val="203E51"/>
                </a:solidFill>
                <a:effectLst/>
                <a:latin typeface="Work Sans" panose="020F0502020204030204" pitchFamily="2" charset="0"/>
              </a:rPr>
              <a:t> </a:t>
            </a:r>
            <a:r>
              <a:rPr lang="nb-NO" b="0" i="0" u="none" strike="noStrike" dirty="0">
                <a:solidFill>
                  <a:srgbClr val="0077A5"/>
                </a:solidFill>
                <a:effectLst/>
                <a:latin typeface="Work Sans" panose="020F0502020204030204" pitchFamily="2" charset="0"/>
                <a:hlinkClick r:id="rId8"/>
              </a:rPr>
              <a:t>Helsepolitiske reformer</a:t>
            </a:r>
            <a:endParaRPr lang="nb-NO" b="0" i="0" dirty="0">
              <a:solidFill>
                <a:srgbClr val="203E51"/>
              </a:solidFill>
              <a:effectLst/>
              <a:latin typeface="Work Sans" panose="020F0502020204030204" pitchFamily="2" charset="0"/>
            </a:endParaRPr>
          </a:p>
          <a:p>
            <a:pPr algn="l">
              <a:buFont typeface="Arial" panose="020B0604020202020204" pitchFamily="34" charset="0"/>
              <a:buChar char="•"/>
            </a:pPr>
            <a:r>
              <a:rPr lang="nb-NO" b="0" i="0" u="none" strike="noStrike" dirty="0">
                <a:solidFill>
                  <a:srgbClr val="203E51"/>
                </a:solidFill>
                <a:effectLst/>
                <a:latin typeface="Publico text"/>
                <a:hlinkClick r:id="rId9"/>
              </a:rPr>
              <a:t>Bakgrunn</a:t>
            </a:r>
            <a:endParaRPr lang="nb-NO" b="0" i="0" dirty="0">
              <a:solidFill>
                <a:srgbClr val="203E51"/>
              </a:solidFill>
              <a:effectLst/>
              <a:latin typeface="Publico text"/>
            </a:endParaRPr>
          </a:p>
          <a:p>
            <a:pPr algn="l">
              <a:buFont typeface="Arial" panose="020B0604020202020204" pitchFamily="34" charset="0"/>
              <a:buChar char="•"/>
            </a:pPr>
            <a:r>
              <a:rPr lang="nb-NO" b="0" i="0" u="none" strike="noStrike" dirty="0">
                <a:solidFill>
                  <a:srgbClr val="203E51"/>
                </a:solidFill>
                <a:effectLst/>
                <a:latin typeface="Publico text"/>
                <a:hlinkClick r:id="rId10"/>
              </a:rPr>
              <a:t>Organisering</a:t>
            </a:r>
            <a:endParaRPr lang="nb-NO" b="0" i="0" dirty="0">
              <a:solidFill>
                <a:srgbClr val="203E51"/>
              </a:solidFill>
              <a:effectLst/>
              <a:latin typeface="Publico text"/>
            </a:endParaRPr>
          </a:p>
          <a:p>
            <a:pPr algn="l">
              <a:buFont typeface="Arial" panose="020B0604020202020204" pitchFamily="34" charset="0"/>
              <a:buChar char="•"/>
            </a:pPr>
            <a:r>
              <a:rPr lang="nb-NO" b="0" i="0" u="none" strike="noStrike" dirty="0">
                <a:solidFill>
                  <a:srgbClr val="203E51"/>
                </a:solidFill>
                <a:effectLst/>
                <a:latin typeface="Publico text"/>
                <a:hlinkClick r:id="rId11"/>
              </a:rPr>
              <a:t>Effekter</a:t>
            </a:r>
            <a:endParaRPr lang="nb-NO" b="0" i="0" dirty="0">
              <a:solidFill>
                <a:srgbClr val="203E51"/>
              </a:solidFill>
              <a:effectLst/>
              <a:latin typeface="Publico text"/>
            </a:endParaRPr>
          </a:p>
          <a:p>
            <a:pPr algn="l">
              <a:buFont typeface="Arial" panose="020B0604020202020204" pitchFamily="34" charset="0"/>
              <a:buChar char="•"/>
            </a:pPr>
            <a:r>
              <a:rPr lang="nb-NO" b="0" i="0" u="none" strike="noStrike" dirty="0">
                <a:solidFill>
                  <a:srgbClr val="203E51"/>
                </a:solidFill>
                <a:effectLst/>
                <a:latin typeface="Publico text"/>
                <a:hlinkClick r:id="rId12"/>
              </a:rPr>
              <a:t>Les mer i Store norske leksikon</a:t>
            </a:r>
            <a:endParaRPr lang="nb-NO" b="0" i="0" dirty="0">
              <a:solidFill>
                <a:srgbClr val="203E51"/>
              </a:solidFill>
              <a:effectLst/>
              <a:latin typeface="Publico text"/>
            </a:endParaRPr>
          </a:p>
          <a:p>
            <a:pPr algn="l">
              <a:buFont typeface="Arial" panose="020B0604020202020204" pitchFamily="34" charset="0"/>
              <a:buChar char="•"/>
            </a:pPr>
            <a:r>
              <a:rPr lang="nb-NO" b="0" i="0" u="none" strike="noStrike" dirty="0">
                <a:solidFill>
                  <a:srgbClr val="203E51"/>
                </a:solidFill>
                <a:effectLst/>
                <a:latin typeface="Publico text"/>
                <a:hlinkClick r:id="rId13"/>
              </a:rPr>
              <a:t>Litteratur</a:t>
            </a:r>
            <a:endParaRPr lang="nb-NO" b="0" i="0" dirty="0">
              <a:solidFill>
                <a:srgbClr val="203E51"/>
              </a:solidFill>
              <a:effectLst/>
              <a:latin typeface="Publico text"/>
            </a:endParaRPr>
          </a:p>
          <a:p>
            <a:pPr algn="l"/>
            <a:r>
              <a:rPr lang="nb-NO" b="1" i="0" cap="all" dirty="0">
                <a:solidFill>
                  <a:srgbClr val="203E51"/>
                </a:solidFill>
                <a:effectLst/>
                <a:latin typeface="Work Sans" panose="020F0502020204030204" pitchFamily="2" charset="0"/>
              </a:rPr>
              <a:t>SKREVET AV</a:t>
            </a:r>
          </a:p>
          <a:p>
            <a:pPr algn="l">
              <a:buFont typeface="Arial" panose="020B0604020202020204" pitchFamily="34" charset="0"/>
              <a:buChar char="•"/>
            </a:pPr>
            <a:r>
              <a:rPr lang="nb-NO" b="1" i="0" u="none" strike="noStrike" cap="all" dirty="0">
                <a:solidFill>
                  <a:srgbClr val="203E51"/>
                </a:solidFill>
                <a:effectLst/>
                <a:latin typeface="Work Sans" panose="020F0502020204030204" pitchFamily="2" charset="0"/>
                <a:hlinkClick r:id="rId14"/>
              </a:rPr>
              <a:t>PROFESSOR</a:t>
            </a:r>
          </a:p>
          <a:p>
            <a:pPr algn="l">
              <a:buFont typeface="Arial" panose="020B0604020202020204" pitchFamily="34" charset="0"/>
              <a:buChar char="•"/>
            </a:pPr>
            <a:r>
              <a:rPr lang="nb-NO" b="1" i="0" u="none" strike="noStrike" dirty="0">
                <a:solidFill>
                  <a:srgbClr val="203E51"/>
                </a:solidFill>
                <a:effectLst/>
                <a:latin typeface="Publico text"/>
                <a:hlinkClick r:id="rId14"/>
              </a:rPr>
              <a:t>Terje P. </a:t>
            </a:r>
            <a:r>
              <a:rPr lang="nb-NO" b="1" i="0" u="none" strike="noStrike" dirty="0" err="1">
                <a:solidFill>
                  <a:srgbClr val="203E51"/>
                </a:solidFill>
                <a:effectLst/>
                <a:latin typeface="Publico text"/>
                <a:hlinkClick r:id="rId14"/>
              </a:rPr>
              <a:t>Hagen</a:t>
            </a:r>
            <a:r>
              <a:rPr lang="nb-NO" b="1" i="0" u="none" strike="noStrike" cap="all" dirty="0" err="1">
                <a:solidFill>
                  <a:srgbClr val="203E51"/>
                </a:solidFill>
                <a:effectLst/>
                <a:latin typeface="Work Sans" panose="020F0502020204030204" pitchFamily="2" charset="0"/>
                <a:hlinkClick r:id="rId15"/>
              </a:rPr>
              <a:t>UNIVERSITETET</a:t>
            </a:r>
            <a:r>
              <a:rPr lang="nb-NO" b="1" i="0" u="none" strike="noStrike" cap="all" dirty="0">
                <a:solidFill>
                  <a:srgbClr val="203E51"/>
                </a:solidFill>
                <a:effectLst/>
                <a:latin typeface="Work Sans" panose="020F0502020204030204" pitchFamily="2" charset="0"/>
                <a:hlinkClick r:id="rId15"/>
              </a:rPr>
              <a:t> I OSLO</a:t>
            </a:r>
            <a:endParaRPr lang="nb-NO" b="1" i="0" cap="all" dirty="0">
              <a:solidFill>
                <a:srgbClr val="203E51"/>
              </a:solidFill>
              <a:effectLst/>
              <a:latin typeface="Work Sans" panose="020F0502020204030204" pitchFamily="2" charset="0"/>
            </a:endParaRPr>
          </a:p>
          <a:p>
            <a:pPr algn="l"/>
            <a:r>
              <a:rPr lang="nb-NO" b="0" i="0" dirty="0">
                <a:solidFill>
                  <a:srgbClr val="203E51"/>
                </a:solidFill>
                <a:effectLst/>
                <a:latin typeface="Publico text"/>
              </a:rPr>
              <a:t>Helseforetaksreformen var en </a:t>
            </a:r>
            <a:r>
              <a:rPr lang="nb-NO" b="0" i="0" u="none" strike="noStrike" dirty="0">
                <a:solidFill>
                  <a:srgbClr val="203E51"/>
                </a:solidFill>
                <a:effectLst/>
                <a:latin typeface="Publico text"/>
                <a:hlinkClick r:id="rId16"/>
              </a:rPr>
              <a:t>helsereform</a:t>
            </a:r>
            <a:r>
              <a:rPr lang="nb-NO" b="0" i="0" dirty="0">
                <a:solidFill>
                  <a:srgbClr val="203E51"/>
                </a:solidFill>
                <a:effectLst/>
                <a:latin typeface="Publico text"/>
              </a:rPr>
              <a:t> iverksatt fra 2002. Reformen innebar at staten overtok ansvaret for </a:t>
            </a:r>
            <a:r>
              <a:rPr lang="nb-NO" b="0" i="0" u="none" strike="noStrike" dirty="0">
                <a:solidFill>
                  <a:srgbClr val="203E51"/>
                </a:solidFill>
                <a:effectLst/>
                <a:latin typeface="Publico text"/>
                <a:hlinkClick r:id="rId17"/>
              </a:rPr>
              <a:t>spesialisthelsetjenestene</a:t>
            </a:r>
            <a:r>
              <a:rPr lang="nb-NO" b="0" i="0" dirty="0">
                <a:solidFill>
                  <a:srgbClr val="203E51"/>
                </a:solidFill>
                <a:effectLst/>
                <a:latin typeface="Publico text"/>
              </a:rPr>
              <a:t> fra </a:t>
            </a:r>
            <a:r>
              <a:rPr lang="nb-NO" b="0" i="0" u="none" strike="noStrike" dirty="0">
                <a:solidFill>
                  <a:srgbClr val="203E51"/>
                </a:solidFill>
                <a:effectLst/>
                <a:latin typeface="Publico text"/>
                <a:hlinkClick r:id="rId18"/>
              </a:rPr>
              <a:t>fylkeskommunene</a:t>
            </a:r>
            <a:r>
              <a:rPr lang="nb-NO" b="0" i="0" dirty="0">
                <a:solidFill>
                  <a:srgbClr val="203E51"/>
                </a:solidFill>
                <a:effectLst/>
                <a:latin typeface="Publico text"/>
              </a:rPr>
              <a:t> og organiserte tjenestene under regionale </a:t>
            </a:r>
            <a:r>
              <a:rPr lang="nb-NO" b="0" i="0" u="none" strike="noStrike" dirty="0">
                <a:solidFill>
                  <a:srgbClr val="203E51"/>
                </a:solidFill>
                <a:effectLst/>
                <a:latin typeface="Publico text"/>
                <a:hlinkClick r:id="rId19"/>
              </a:rPr>
              <a:t>helseforetak</a:t>
            </a:r>
            <a:r>
              <a:rPr lang="nb-NO" b="0" i="0" dirty="0">
                <a:solidFill>
                  <a:srgbClr val="203E51"/>
                </a:solidFill>
                <a:effectLst/>
                <a:latin typeface="Publico text"/>
              </a:rPr>
              <a:t> (RHF).</a:t>
            </a:r>
          </a:p>
          <a:p>
            <a:pPr algn="l"/>
            <a:r>
              <a:rPr lang="nb-NO" b="1" i="0" dirty="0">
                <a:solidFill>
                  <a:srgbClr val="203E51"/>
                </a:solidFill>
                <a:effectLst/>
                <a:latin typeface="Publico text"/>
              </a:rPr>
              <a:t>Faktaboks</a:t>
            </a:r>
          </a:p>
          <a:p>
            <a:pPr algn="l"/>
            <a:r>
              <a:rPr lang="nb-NO" b="0" i="0" dirty="0">
                <a:solidFill>
                  <a:srgbClr val="203E51"/>
                </a:solidFill>
                <a:effectLst/>
                <a:latin typeface="Publico text"/>
              </a:rPr>
              <a:t>OGSÅ KJENT SOM sykehusreformen (2002)</a:t>
            </a:r>
          </a:p>
          <a:p>
            <a:pPr algn="l"/>
            <a:r>
              <a:rPr lang="nb-NO" b="0" i="0" dirty="0">
                <a:solidFill>
                  <a:srgbClr val="203E51"/>
                </a:solidFill>
                <a:effectLst/>
                <a:latin typeface="Publico text"/>
              </a:rPr>
              <a:t>RHF-ene har ansvar for tilbudet av spesialisthelsetjenesten for befolkningen i sin helseregion, eier de offentlige sykehusene i regionen og inngår kontrakter med private tilbydere av helsetjenester. De offentlige sykehusene og klinikkene er organisert i helseforetak (HF) som er styrt fra de regionale helseforetakene.</a:t>
            </a:r>
          </a:p>
          <a:p>
            <a:pPr algn="l"/>
            <a:r>
              <a:rPr lang="nb-NO" b="0" i="0" dirty="0">
                <a:solidFill>
                  <a:srgbClr val="203E51"/>
                </a:solidFill>
                <a:effectLst/>
                <a:latin typeface="Publico text"/>
              </a:rPr>
              <a:t>Fra 2002 overtok staten spesialisthelsetjenestene fra </a:t>
            </a:r>
            <a:r>
              <a:rPr lang="nb-NO" b="0" i="0" u="none" strike="noStrike" dirty="0">
                <a:solidFill>
                  <a:srgbClr val="203E51"/>
                </a:solidFill>
                <a:effectLst/>
                <a:latin typeface="Publico text"/>
                <a:hlinkClick r:id="rId18"/>
              </a:rPr>
              <a:t>fylkeskommunene</a:t>
            </a:r>
            <a:r>
              <a:rPr lang="nb-NO" b="0" i="0" dirty="0">
                <a:solidFill>
                  <a:srgbClr val="203E51"/>
                </a:solidFill>
                <a:effectLst/>
                <a:latin typeface="Publico text"/>
              </a:rPr>
              <a:t> og organiserte tjenestene i form av fem regionale helseforetak (RHF):</a:t>
            </a:r>
          </a:p>
          <a:p>
            <a:pPr algn="l">
              <a:buFont typeface="Arial" panose="020B0604020202020204" pitchFamily="34" charset="0"/>
              <a:buChar char="•"/>
            </a:pPr>
            <a:r>
              <a:rPr lang="nb-NO" b="0" i="0" dirty="0">
                <a:solidFill>
                  <a:srgbClr val="203E51"/>
                </a:solidFill>
                <a:effectLst/>
                <a:latin typeface="Publico text"/>
              </a:rPr>
              <a:t>Helse Nord RHF</a:t>
            </a:r>
          </a:p>
          <a:p>
            <a:pPr algn="l">
              <a:buFont typeface="Arial" panose="020B0604020202020204" pitchFamily="34" charset="0"/>
              <a:buChar char="•"/>
            </a:pPr>
            <a:r>
              <a:rPr lang="nb-NO" b="0" i="0" dirty="0">
                <a:solidFill>
                  <a:srgbClr val="203E51"/>
                </a:solidFill>
                <a:effectLst/>
                <a:latin typeface="Publico text"/>
              </a:rPr>
              <a:t>Helse Midt-Norge RHF</a:t>
            </a:r>
          </a:p>
          <a:p>
            <a:pPr algn="l">
              <a:buFont typeface="Arial" panose="020B0604020202020204" pitchFamily="34" charset="0"/>
              <a:buChar char="•"/>
            </a:pPr>
            <a:r>
              <a:rPr lang="nb-NO" b="0" i="0" dirty="0">
                <a:solidFill>
                  <a:srgbClr val="203E51"/>
                </a:solidFill>
                <a:effectLst/>
                <a:latin typeface="Publico text"/>
              </a:rPr>
              <a:t>Helse Vest RHF</a:t>
            </a:r>
          </a:p>
          <a:p>
            <a:pPr algn="l">
              <a:buFont typeface="Arial" panose="020B0604020202020204" pitchFamily="34" charset="0"/>
              <a:buChar char="•"/>
            </a:pPr>
            <a:r>
              <a:rPr lang="nb-NO" b="0" i="0" dirty="0">
                <a:solidFill>
                  <a:srgbClr val="203E51"/>
                </a:solidFill>
                <a:effectLst/>
                <a:latin typeface="Publico text"/>
              </a:rPr>
              <a:t>Helse Sør RHF</a:t>
            </a:r>
          </a:p>
          <a:p>
            <a:pPr algn="l">
              <a:buFont typeface="Arial" panose="020B0604020202020204" pitchFamily="34" charset="0"/>
              <a:buChar char="•"/>
            </a:pPr>
            <a:r>
              <a:rPr lang="nb-NO" b="0" i="0" dirty="0">
                <a:solidFill>
                  <a:srgbClr val="203E51"/>
                </a:solidFill>
                <a:effectLst/>
                <a:latin typeface="Publico text"/>
              </a:rPr>
              <a:t>Helse Øst RHF</a:t>
            </a:r>
          </a:p>
          <a:p>
            <a:pPr algn="l"/>
            <a:r>
              <a:rPr lang="nb-NO" b="0" i="0" dirty="0">
                <a:solidFill>
                  <a:srgbClr val="203E51"/>
                </a:solidFill>
                <a:effectLst/>
                <a:latin typeface="Publico text"/>
              </a:rPr>
              <a:t>Helse Sør og Helse Øst ble fra 2007 slått sammen til Helse Sør-Øst RHF. Foretaksreformen var den største reformen i </a:t>
            </a:r>
            <a:r>
              <a:rPr lang="nb-NO" b="0" i="0" u="none" strike="noStrike" dirty="0">
                <a:solidFill>
                  <a:srgbClr val="203E51"/>
                </a:solidFill>
                <a:effectLst/>
                <a:latin typeface="Publico text"/>
                <a:hlinkClick r:id="rId20"/>
              </a:rPr>
              <a:t>offentlig sektor</a:t>
            </a:r>
            <a:r>
              <a:rPr lang="nb-NO" b="0" i="0" dirty="0">
                <a:solidFill>
                  <a:srgbClr val="203E51"/>
                </a:solidFill>
                <a:effectLst/>
                <a:latin typeface="Publico text"/>
              </a:rPr>
              <a:t> i Norge noen gang: 100 000 ansatte ble flyttet fra fylkeskommunene til staten og nye organisasjonsmodeller og styringssystemer ble iverksatt. Selve reformen skjedde svært raskt, i løpet av et drøyt år.</a:t>
            </a:r>
          </a:p>
          <a:p>
            <a:r>
              <a:rPr lang="nb-NO" b="1" dirty="0">
                <a:effectLst/>
                <a:latin typeface="Publico text"/>
              </a:rPr>
              <a:t>Bakgrunn</a:t>
            </a:r>
          </a:p>
          <a:p>
            <a:r>
              <a:rPr lang="nb-NO" dirty="0">
                <a:effectLst/>
              </a:rPr>
              <a:t>Reformen må ses i lys av i det minste to forhold som preget driften av spesialisthelsetjenestene fra 1960-tallet og utover.</a:t>
            </a:r>
          </a:p>
          <a:p>
            <a:r>
              <a:rPr lang="nb-NO" dirty="0">
                <a:effectLst/>
              </a:rPr>
              <a:t>For det første, som i de fleste andre land hadde det i Norge vokst fram en spesialisthelsetjeneste med mange små sykehus med varierende kvalitet og kompetanse. Fra 1969 fikk fylkeskommunene ansvaret for å strukturere sektoren. Det skjedde i de fleste fylkeskommuner ved at en etablerte en struktur bestående av et sentralsykehus som hadde et bredt spekter av spesialiteter, og lokalsykehus med spesialiteter i indremedisin, kirurgi og føde. På noen områder var det imidlertid behov for større og mer spesialiserte enheter enn sentralsykehusene. Det ble derfor fra 1974 etablert helseregioner med egne regionsykehus. Regionsykehusene ble liggende i </a:t>
            </a:r>
            <a:r>
              <a:rPr lang="nb-NO" u="none" strike="noStrike" dirty="0">
                <a:solidFill>
                  <a:srgbClr val="203E51"/>
                </a:solidFill>
                <a:effectLst/>
                <a:hlinkClick r:id="rId21"/>
              </a:rPr>
              <a:t>Oslo</a:t>
            </a:r>
            <a:r>
              <a:rPr lang="nb-NO" dirty="0">
                <a:effectLst/>
              </a:rPr>
              <a:t> (Ullevål og </a:t>
            </a:r>
            <a:r>
              <a:rPr lang="nb-NO" u="none" strike="noStrike" dirty="0">
                <a:solidFill>
                  <a:srgbClr val="203E51"/>
                </a:solidFill>
                <a:effectLst/>
                <a:hlinkClick r:id="rId22"/>
              </a:rPr>
              <a:t>Rikshospitalet</a:t>
            </a:r>
            <a:r>
              <a:rPr lang="nb-NO" dirty="0">
                <a:effectLst/>
              </a:rPr>
              <a:t>), </a:t>
            </a:r>
            <a:r>
              <a:rPr lang="nb-NO" u="none" strike="noStrike" dirty="0">
                <a:solidFill>
                  <a:srgbClr val="203E51"/>
                </a:solidFill>
                <a:effectLst/>
                <a:hlinkClick r:id="rId23"/>
              </a:rPr>
              <a:t>Bergen</a:t>
            </a:r>
            <a:r>
              <a:rPr lang="nb-NO" dirty="0">
                <a:effectLst/>
              </a:rPr>
              <a:t> (Haukeland), </a:t>
            </a:r>
            <a:r>
              <a:rPr lang="nb-NO" u="none" strike="noStrike" dirty="0">
                <a:solidFill>
                  <a:srgbClr val="203E51"/>
                </a:solidFill>
                <a:effectLst/>
                <a:hlinkClick r:id="rId24"/>
              </a:rPr>
              <a:t>Trondheim</a:t>
            </a:r>
            <a:r>
              <a:rPr lang="nb-NO" dirty="0">
                <a:effectLst/>
              </a:rPr>
              <a:t> (Regionsykehuset i Trondheim) og Tromsø (Regionsykehuset i </a:t>
            </a:r>
            <a:r>
              <a:rPr lang="nb-NO" u="none" strike="noStrike" dirty="0">
                <a:solidFill>
                  <a:srgbClr val="203E51"/>
                </a:solidFill>
                <a:effectLst/>
                <a:hlinkClick r:id="rId25"/>
              </a:rPr>
              <a:t>Tromsø</a:t>
            </a:r>
            <a:r>
              <a:rPr lang="nb-NO" dirty="0">
                <a:effectLst/>
              </a:rPr>
              <a:t>). Rikshospitalet hadde også landsdekkende funksjoner. Regionsykehusene ble etter hvert dyre enheter som på mange måter ble for store for fylkeskommunene. For eksempel utgjorde driften av Regionsykehuset i Tromsø mer enn 60 prosent av </a:t>
            </a:r>
            <a:r>
              <a:rPr lang="nb-NO" u="none" strike="noStrike" dirty="0">
                <a:solidFill>
                  <a:srgbClr val="203E51"/>
                </a:solidFill>
                <a:effectLst/>
                <a:hlinkClick r:id="rId26"/>
              </a:rPr>
              <a:t>Troms fylkeskommunes</a:t>
            </a:r>
            <a:r>
              <a:rPr lang="nb-NO" dirty="0">
                <a:effectLst/>
              </a:rPr>
              <a:t> samlede </a:t>
            </a:r>
            <a:r>
              <a:rPr lang="nb-NO" u="none" strike="noStrike" dirty="0">
                <a:solidFill>
                  <a:srgbClr val="203E51"/>
                </a:solidFill>
                <a:effectLst/>
                <a:hlinkClick r:id="rId27"/>
              </a:rPr>
              <a:t>budsjett</a:t>
            </a:r>
            <a:r>
              <a:rPr lang="nb-NO" dirty="0">
                <a:effectLst/>
              </a:rPr>
              <a:t>.</a:t>
            </a:r>
          </a:p>
          <a:p>
            <a:r>
              <a:rPr lang="nb-NO" dirty="0">
                <a:effectLst/>
              </a:rPr>
              <a:t>For det andre, i løpet av 1990-årene utviklet staten flere virkemidler for å få bukt med de økende ventetidene til behandling: </a:t>
            </a:r>
            <a:r>
              <a:rPr lang="nb-NO" u="none" strike="noStrike" dirty="0">
                <a:solidFill>
                  <a:srgbClr val="203E51"/>
                </a:solidFill>
                <a:effectLst/>
                <a:hlinkClick r:id="rId28"/>
              </a:rPr>
              <a:t>fritt sykehusvalg</a:t>
            </a:r>
            <a:r>
              <a:rPr lang="nb-NO" dirty="0">
                <a:effectLst/>
              </a:rPr>
              <a:t>, retningslinjer for prioriteringer, ventetidsbestemmelser og fra 1997, </a:t>
            </a:r>
            <a:r>
              <a:rPr lang="nb-NO" u="none" strike="noStrike" dirty="0">
                <a:solidFill>
                  <a:srgbClr val="203E51"/>
                </a:solidFill>
                <a:effectLst/>
                <a:hlinkClick r:id="rId29"/>
              </a:rPr>
              <a:t>innsatsstyrt finansiering</a:t>
            </a:r>
            <a:r>
              <a:rPr lang="nb-NO" dirty="0">
                <a:effectLst/>
              </a:rPr>
              <a:t>. Innsatsstyrt finansiering er en finansieringstype som kombinerer </a:t>
            </a:r>
            <a:r>
              <a:rPr lang="nb-NO" u="none" strike="noStrike" dirty="0">
                <a:solidFill>
                  <a:srgbClr val="203E51"/>
                </a:solidFill>
                <a:effectLst/>
                <a:hlinkClick r:id="rId30"/>
              </a:rPr>
              <a:t>rammefinansiering</a:t>
            </a:r>
            <a:r>
              <a:rPr lang="nb-NO" dirty="0">
                <a:effectLst/>
              </a:rPr>
              <a:t> med aktivitetsbasert finansiering. Rammefinansieringen består av en gitt mengde penger sykehuset får gjennom ett år, mens de aktivitetsbaserte inntektene øker jo flere pasienter som behandles. Hvor stor andel av sykehusenes forventede inntekter som kommer fra aktivitetsbaserte inntekter har variert mellom 30 og 60 prosent av det en pasient koster å behandle. Dersom sykehusene øker aktiviteten veldig mye vil imidlertid ikke de økte inntektene dekke kostnadene ved aktivitetsøkningen fullt ut. Dette følger av at disse inntektene bare dekker mellom 30 og 60 prosent av det en pasient koster å behandle. Sykehusene vil da gå i underskudd. Ofte klarte fylkeskommunene ikke å dekke underskuddet og staten måtte gå inn med tilleggsbevilgninger.</a:t>
            </a:r>
          </a:p>
          <a:p>
            <a:r>
              <a:rPr lang="nb-NO" dirty="0">
                <a:effectLst/>
              </a:rPr>
              <a:t>Kombinasjonen av disse to forholdene: økt behov for regionalisering og </a:t>
            </a:r>
            <a:r>
              <a:rPr lang="nb-NO" dirty="0" err="1">
                <a:effectLst/>
              </a:rPr>
              <a:t>styringsmessige</a:t>
            </a:r>
            <a:r>
              <a:rPr lang="nb-NO" dirty="0">
                <a:effectLst/>
              </a:rPr>
              <a:t> problemer, var de to viktigste årsakene til at staten overtok sykehusene.</a:t>
            </a:r>
          </a:p>
          <a:p>
            <a:r>
              <a:rPr lang="nb-NO" b="1" dirty="0">
                <a:effectLst/>
                <a:latin typeface="Publico text"/>
              </a:rPr>
              <a:t>Organisering</a:t>
            </a:r>
          </a:p>
          <a:p>
            <a:r>
              <a:rPr lang="nb-NO" dirty="0">
                <a:effectLst/>
              </a:rPr>
              <a:t>De regionale helseforetakene er organisert direkte under </a:t>
            </a:r>
            <a:r>
              <a:rPr lang="nb-NO" u="none" strike="noStrike" dirty="0">
                <a:solidFill>
                  <a:srgbClr val="203E51"/>
                </a:solidFill>
                <a:effectLst/>
                <a:hlinkClick r:id="rId31"/>
              </a:rPr>
              <a:t>Helse og omsorgsdepartementet</a:t>
            </a:r>
            <a:r>
              <a:rPr lang="nb-NO" dirty="0">
                <a:effectLst/>
              </a:rPr>
              <a:t>. Det betyr at dette departementet har ansvar for spesialisthelsetjenestene. Helseforetakene blir styrt gjennom oppnevnte styrer. Det er departementet som utpeker hvem som sitter i styrene.</a:t>
            </a:r>
          </a:p>
          <a:p>
            <a:r>
              <a:rPr lang="nb-NO" dirty="0">
                <a:effectLst/>
              </a:rPr>
              <a:t>Helse- og omsorgsdepartementet styrer videre de regionale helseforetakene gjennom lover, vedtekter, foretaksmøter og oppdragsdokumenter:</a:t>
            </a:r>
          </a:p>
          <a:p>
            <a:pPr>
              <a:buFont typeface="Arial" panose="020B0604020202020204" pitchFamily="34" charset="0"/>
              <a:buChar char="•"/>
            </a:pPr>
            <a:r>
              <a:rPr lang="nb-NO" dirty="0">
                <a:effectLst/>
              </a:rPr>
              <a:t>Gjennom foretaksmøtet fattes beslutninger som er av vesentlig betydning for RHF-et, for eksempel om låneopptak og større investeringer.</a:t>
            </a:r>
          </a:p>
          <a:p>
            <a:pPr>
              <a:buFont typeface="Arial" panose="020B0604020202020204" pitchFamily="34" charset="0"/>
              <a:buChar char="•"/>
            </a:pPr>
            <a:r>
              <a:rPr lang="nb-NO" dirty="0">
                <a:effectLst/>
              </a:rPr>
              <a:t>Gjennom oppdragsdokumentene stiller Helse- og omsorgsdepartementet krav om hvilke oppgaver som skal utføres i det påfølgende år. Oppdragsdokumentene til de regionale helseforetakene gis normalt ut én gang per år, like etter at beslutningen om neste års </a:t>
            </a:r>
            <a:r>
              <a:rPr lang="nb-NO" u="none" strike="noStrike" dirty="0">
                <a:solidFill>
                  <a:srgbClr val="203E51"/>
                </a:solidFill>
                <a:effectLst/>
                <a:hlinkClick r:id="rId32"/>
              </a:rPr>
              <a:t>statsbudsjett</a:t>
            </a:r>
            <a:r>
              <a:rPr lang="nb-NO" dirty="0">
                <a:effectLst/>
              </a:rPr>
              <a:t> foreligger i </a:t>
            </a:r>
            <a:r>
              <a:rPr lang="nb-NO" u="none" strike="noStrike" dirty="0">
                <a:solidFill>
                  <a:srgbClr val="203E51"/>
                </a:solidFill>
                <a:effectLst/>
                <a:hlinkClick r:id="rId33"/>
              </a:rPr>
              <a:t>Stortinget.</a:t>
            </a:r>
            <a:endParaRPr lang="nb-NO" dirty="0">
              <a:effectLst/>
            </a:endParaRPr>
          </a:p>
          <a:p>
            <a:r>
              <a:rPr lang="nb-NO" dirty="0">
                <a:effectLst/>
              </a:rPr>
              <a:t>Under RHF-ene er alle offentlige sykehus og klinikker organisert i form av helseforetak (HF). </a:t>
            </a:r>
            <a:r>
              <a:rPr lang="nb-NO" u="none" strike="noStrike" dirty="0">
                <a:solidFill>
                  <a:srgbClr val="203E51"/>
                </a:solidFill>
                <a:effectLst/>
                <a:hlinkClick r:id="rId34"/>
              </a:rPr>
              <a:t>Sykehuset Innlandet HF</a:t>
            </a:r>
            <a:r>
              <a:rPr lang="nb-NO" dirty="0">
                <a:effectLst/>
              </a:rPr>
              <a:t> har eksempelvis eieransvaret for </a:t>
            </a:r>
            <a:r>
              <a:rPr lang="nb-NO" dirty="0" err="1">
                <a:effectLst/>
              </a:rPr>
              <a:t>prehospitale</a:t>
            </a:r>
            <a:r>
              <a:rPr lang="nb-NO" dirty="0">
                <a:effectLst/>
              </a:rPr>
              <a:t> tjenester, som </a:t>
            </a:r>
            <a:r>
              <a:rPr lang="nb-NO" u="none" strike="noStrike" dirty="0">
                <a:solidFill>
                  <a:srgbClr val="203E51"/>
                </a:solidFill>
                <a:effectLst/>
                <a:hlinkClick r:id="rId35"/>
              </a:rPr>
              <a:t>ambulanse</a:t>
            </a:r>
            <a:r>
              <a:rPr lang="nb-NO" dirty="0">
                <a:effectLst/>
              </a:rPr>
              <a:t>, og alle somatiske og psykiatriske sykehus og klinikker som er offentlige i </a:t>
            </a:r>
            <a:r>
              <a:rPr lang="nb-NO" u="none" strike="noStrike" dirty="0">
                <a:solidFill>
                  <a:srgbClr val="203E51"/>
                </a:solidFill>
                <a:effectLst/>
                <a:hlinkClick r:id="rId36"/>
              </a:rPr>
              <a:t>Innlandet fylke</a:t>
            </a:r>
            <a:r>
              <a:rPr lang="nb-NO" dirty="0">
                <a:effectLst/>
              </a:rPr>
              <a:t>. RHF-ene er også ansvarlig for å inngå avtaler med private ikke-kommersielle sykehus som for eksempel </a:t>
            </a:r>
            <a:r>
              <a:rPr lang="nb-NO" u="none" strike="noStrike" dirty="0" err="1">
                <a:solidFill>
                  <a:srgbClr val="203E51"/>
                </a:solidFill>
                <a:effectLst/>
                <a:hlinkClick r:id="rId37"/>
              </a:rPr>
              <a:t>Haraldsplass</a:t>
            </a:r>
            <a:r>
              <a:rPr lang="nb-NO" u="none" strike="noStrike" dirty="0">
                <a:solidFill>
                  <a:srgbClr val="203E51"/>
                </a:solidFill>
                <a:effectLst/>
                <a:hlinkClick r:id="rId37"/>
              </a:rPr>
              <a:t> diakonale sykehus</a:t>
            </a:r>
            <a:r>
              <a:rPr lang="nb-NO" dirty="0">
                <a:effectLst/>
              </a:rPr>
              <a:t> (Bergen) og Lovisenberg sykehus (Oslo), og de er ansvarlige for å inngå kontrakter med kommersielle sykehus, gjerne etter bruk av </a:t>
            </a:r>
            <a:r>
              <a:rPr lang="nb-NO" u="none" strike="noStrike" dirty="0">
                <a:solidFill>
                  <a:srgbClr val="203E51"/>
                </a:solidFill>
                <a:effectLst/>
                <a:hlinkClick r:id="rId38"/>
              </a:rPr>
              <a:t>anbudskonkurranser.</a:t>
            </a:r>
            <a:endParaRPr lang="nb-NO" dirty="0">
              <a:effectLst/>
            </a:endParaRPr>
          </a:p>
          <a:p>
            <a:r>
              <a:rPr lang="nb-NO" b="1" dirty="0">
                <a:effectLst/>
                <a:latin typeface="Publico text"/>
              </a:rPr>
              <a:t>Effekter</a:t>
            </a:r>
          </a:p>
          <a:p>
            <a:r>
              <a:rPr lang="nb-NO" dirty="0">
                <a:effectLst/>
              </a:rPr>
              <a:t>Det er vanskelig å si om spesialisthelsetjenestene i Norge har utviklet seg forskjellig fra det vi ser i de andre </a:t>
            </a:r>
            <a:r>
              <a:rPr lang="nb-NO" u="none" strike="noStrike" dirty="0">
                <a:solidFill>
                  <a:srgbClr val="203E51"/>
                </a:solidFill>
                <a:effectLst/>
                <a:hlinkClick r:id="rId39"/>
              </a:rPr>
              <a:t>skandinaviske</a:t>
            </a:r>
            <a:r>
              <a:rPr lang="nb-NO" dirty="0">
                <a:effectLst/>
              </a:rPr>
              <a:t> landene som har beholdt modeller med regionalt folkevalgt eierskap. Både i </a:t>
            </a:r>
            <a:r>
              <a:rPr lang="nb-NO" u="none" strike="noStrike" dirty="0">
                <a:solidFill>
                  <a:srgbClr val="203E51"/>
                </a:solidFill>
                <a:effectLst/>
                <a:hlinkClick r:id="rId40"/>
              </a:rPr>
              <a:t>Danmark</a:t>
            </a:r>
            <a:r>
              <a:rPr lang="nb-NO" dirty="0">
                <a:effectLst/>
              </a:rPr>
              <a:t> og </a:t>
            </a:r>
            <a:r>
              <a:rPr lang="nb-NO" u="none" strike="noStrike" dirty="0">
                <a:solidFill>
                  <a:srgbClr val="203E51"/>
                </a:solidFill>
                <a:effectLst/>
                <a:hlinkClick r:id="rId41"/>
              </a:rPr>
              <a:t>Sverige</a:t>
            </a:r>
            <a:r>
              <a:rPr lang="nb-NO" dirty="0">
                <a:effectLst/>
              </a:rPr>
              <a:t> har det skjedd en sentralisering av produksjonen – på samme måte som i Norge.</a:t>
            </a:r>
          </a:p>
          <a:p>
            <a:r>
              <a:rPr lang="nb-NO" dirty="0">
                <a:effectLst/>
              </a:rPr>
              <a:t>Forsøkene på å få bedre styring på aktivitetsveksten i sykehusene tok flere år før de lyktes og det var i utgangspunktet større underskudd i sykehusene etter foretaksreformen enn før. Først fra 2007-2008 fikk staten kontroll på aktivitetsveksten. Ventetidene til behandling er redusert, men tilsvarende utvikling finnes i andre land og reflekterer trolig i første rekke økt ressursinnsats.</a:t>
            </a:r>
          </a:p>
          <a:p>
            <a:endParaRPr lang="sv-SE" dirty="0"/>
          </a:p>
        </p:txBody>
      </p:sp>
      <p:sp>
        <p:nvSpPr>
          <p:cNvPr id="4" name="Platshållare för bildnummer 3"/>
          <p:cNvSpPr>
            <a:spLocks noGrp="1"/>
          </p:cNvSpPr>
          <p:nvPr>
            <p:ph type="sldNum" sz="quarter" idx="5"/>
          </p:nvPr>
        </p:nvSpPr>
        <p:spPr/>
        <p:txBody>
          <a:bodyPr/>
          <a:lstStyle/>
          <a:p>
            <a:fld id="{1D54E522-E0C5-44A5-9CBF-42F17EC3BDE6}" type="slidenum">
              <a:rPr lang="sv-SE" smtClean="0"/>
              <a:t>5</a:t>
            </a:fld>
            <a:endParaRPr lang="sv-SE"/>
          </a:p>
        </p:txBody>
      </p:sp>
    </p:spTree>
    <p:extLst>
      <p:ext uri="{BB962C8B-B14F-4D97-AF65-F5344CB8AC3E}">
        <p14:creationId xmlns:p14="http://schemas.microsoft.com/office/powerpoint/2010/main" val="37744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D54E522-E0C5-44A5-9CBF-42F17EC3BDE6}" type="slidenum">
              <a:rPr lang="sv-SE" smtClean="0"/>
              <a:t>7</a:t>
            </a:fld>
            <a:endParaRPr lang="sv-SE"/>
          </a:p>
        </p:txBody>
      </p:sp>
    </p:spTree>
    <p:extLst>
      <p:ext uri="{BB962C8B-B14F-4D97-AF65-F5344CB8AC3E}">
        <p14:creationId xmlns:p14="http://schemas.microsoft.com/office/powerpoint/2010/main" val="4289293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57FCB8-4E6E-56E5-EE47-987A48B71B3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6FD298C-F621-5D0F-81DA-49AE898975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3DF7C0A-2F2F-10AA-2904-1E54E260AC42}"/>
              </a:ext>
            </a:extLst>
          </p:cNvPr>
          <p:cNvSpPr>
            <a:spLocks noGrp="1"/>
          </p:cNvSpPr>
          <p:nvPr>
            <p:ph type="dt" sz="half" idx="10"/>
          </p:nvPr>
        </p:nvSpPr>
        <p:spPr/>
        <p:txBody>
          <a:bodyPr/>
          <a:lstStyle/>
          <a:p>
            <a:fld id="{16531245-77FB-4124-9FC6-3DBBDDC20A10}" type="datetimeFigureOut">
              <a:rPr lang="sv-SE" smtClean="0"/>
              <a:t>2023-06-08</a:t>
            </a:fld>
            <a:endParaRPr lang="sv-SE"/>
          </a:p>
        </p:txBody>
      </p:sp>
      <p:sp>
        <p:nvSpPr>
          <p:cNvPr id="5" name="Platshållare för sidfot 4">
            <a:extLst>
              <a:ext uri="{FF2B5EF4-FFF2-40B4-BE49-F238E27FC236}">
                <a16:creationId xmlns:a16="http://schemas.microsoft.com/office/drawing/2014/main" id="{1AA8E6D5-4D26-897A-DBEC-FE9A08DAC2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79FA487-5A69-B29D-DE17-07AED3A32E7F}"/>
              </a:ext>
            </a:extLst>
          </p:cNvPr>
          <p:cNvSpPr>
            <a:spLocks noGrp="1"/>
          </p:cNvSpPr>
          <p:nvPr>
            <p:ph type="sldNum" sz="quarter" idx="12"/>
          </p:nvPr>
        </p:nvSpPr>
        <p:spPr/>
        <p:txBody>
          <a:bodyPr/>
          <a:lstStyle/>
          <a:p>
            <a:fld id="{82CACEA2-B749-49E5-B947-DD24BFE09B98}" type="slidenum">
              <a:rPr lang="sv-SE" smtClean="0"/>
              <a:t>‹#›</a:t>
            </a:fld>
            <a:endParaRPr lang="sv-SE"/>
          </a:p>
        </p:txBody>
      </p:sp>
    </p:spTree>
    <p:extLst>
      <p:ext uri="{BB962C8B-B14F-4D97-AF65-F5344CB8AC3E}">
        <p14:creationId xmlns:p14="http://schemas.microsoft.com/office/powerpoint/2010/main" val="178522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5B82F5-184D-9CE2-A7DF-D1AE4945765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416778F-387D-129F-158F-CF0B36C6E79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3CA977-231F-9DE3-210C-99D504B12B1F}"/>
              </a:ext>
            </a:extLst>
          </p:cNvPr>
          <p:cNvSpPr>
            <a:spLocks noGrp="1"/>
          </p:cNvSpPr>
          <p:nvPr>
            <p:ph type="dt" sz="half" idx="10"/>
          </p:nvPr>
        </p:nvSpPr>
        <p:spPr/>
        <p:txBody>
          <a:bodyPr/>
          <a:lstStyle/>
          <a:p>
            <a:fld id="{16531245-77FB-4124-9FC6-3DBBDDC20A10}" type="datetimeFigureOut">
              <a:rPr lang="sv-SE" smtClean="0"/>
              <a:t>2023-06-08</a:t>
            </a:fld>
            <a:endParaRPr lang="sv-SE"/>
          </a:p>
        </p:txBody>
      </p:sp>
      <p:sp>
        <p:nvSpPr>
          <p:cNvPr id="5" name="Platshållare för sidfot 4">
            <a:extLst>
              <a:ext uri="{FF2B5EF4-FFF2-40B4-BE49-F238E27FC236}">
                <a16:creationId xmlns:a16="http://schemas.microsoft.com/office/drawing/2014/main" id="{246C94DD-732D-FB9E-29F4-7D445E26F77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31A1153-1A03-E4C2-FD3B-6251723744BB}"/>
              </a:ext>
            </a:extLst>
          </p:cNvPr>
          <p:cNvSpPr>
            <a:spLocks noGrp="1"/>
          </p:cNvSpPr>
          <p:nvPr>
            <p:ph type="sldNum" sz="quarter" idx="12"/>
          </p:nvPr>
        </p:nvSpPr>
        <p:spPr/>
        <p:txBody>
          <a:bodyPr/>
          <a:lstStyle/>
          <a:p>
            <a:fld id="{82CACEA2-B749-49E5-B947-DD24BFE09B98}" type="slidenum">
              <a:rPr lang="sv-SE" smtClean="0"/>
              <a:t>‹#›</a:t>
            </a:fld>
            <a:endParaRPr lang="sv-SE"/>
          </a:p>
        </p:txBody>
      </p:sp>
    </p:spTree>
    <p:extLst>
      <p:ext uri="{BB962C8B-B14F-4D97-AF65-F5344CB8AC3E}">
        <p14:creationId xmlns:p14="http://schemas.microsoft.com/office/powerpoint/2010/main" val="307971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5B55C68-92EF-9CEC-BDD4-475CD579F45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DBC2BA6-2DC8-2175-F801-F75C08BAF69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A56E8B0-7A07-1523-4D0D-7A95A5083CE3}"/>
              </a:ext>
            </a:extLst>
          </p:cNvPr>
          <p:cNvSpPr>
            <a:spLocks noGrp="1"/>
          </p:cNvSpPr>
          <p:nvPr>
            <p:ph type="dt" sz="half" idx="10"/>
          </p:nvPr>
        </p:nvSpPr>
        <p:spPr/>
        <p:txBody>
          <a:bodyPr/>
          <a:lstStyle/>
          <a:p>
            <a:fld id="{16531245-77FB-4124-9FC6-3DBBDDC20A10}" type="datetimeFigureOut">
              <a:rPr lang="sv-SE" smtClean="0"/>
              <a:t>2023-06-08</a:t>
            </a:fld>
            <a:endParaRPr lang="sv-SE"/>
          </a:p>
        </p:txBody>
      </p:sp>
      <p:sp>
        <p:nvSpPr>
          <p:cNvPr id="5" name="Platshållare för sidfot 4">
            <a:extLst>
              <a:ext uri="{FF2B5EF4-FFF2-40B4-BE49-F238E27FC236}">
                <a16:creationId xmlns:a16="http://schemas.microsoft.com/office/drawing/2014/main" id="{50D43E13-B92B-A311-6DEC-FE91FF0DFE0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CF78510-57B0-596D-9EE5-FE42A631507C}"/>
              </a:ext>
            </a:extLst>
          </p:cNvPr>
          <p:cNvSpPr>
            <a:spLocks noGrp="1"/>
          </p:cNvSpPr>
          <p:nvPr>
            <p:ph type="sldNum" sz="quarter" idx="12"/>
          </p:nvPr>
        </p:nvSpPr>
        <p:spPr/>
        <p:txBody>
          <a:bodyPr/>
          <a:lstStyle/>
          <a:p>
            <a:fld id="{82CACEA2-B749-49E5-B947-DD24BFE09B98}" type="slidenum">
              <a:rPr lang="sv-SE" smtClean="0"/>
              <a:t>‹#›</a:t>
            </a:fld>
            <a:endParaRPr lang="sv-SE"/>
          </a:p>
        </p:txBody>
      </p:sp>
    </p:spTree>
    <p:extLst>
      <p:ext uri="{BB962C8B-B14F-4D97-AF65-F5344CB8AC3E}">
        <p14:creationId xmlns:p14="http://schemas.microsoft.com/office/powerpoint/2010/main" val="308509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B06BAA-C67A-BE22-8771-06C1F582187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7E9F7B3-3144-6FC3-A351-852FDB9E743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C50A7DD-5A18-3599-37EE-DDCF8CD88C41}"/>
              </a:ext>
            </a:extLst>
          </p:cNvPr>
          <p:cNvSpPr>
            <a:spLocks noGrp="1"/>
          </p:cNvSpPr>
          <p:nvPr>
            <p:ph type="dt" sz="half" idx="10"/>
          </p:nvPr>
        </p:nvSpPr>
        <p:spPr/>
        <p:txBody>
          <a:bodyPr/>
          <a:lstStyle/>
          <a:p>
            <a:fld id="{16531245-77FB-4124-9FC6-3DBBDDC20A10}" type="datetimeFigureOut">
              <a:rPr lang="sv-SE" smtClean="0"/>
              <a:t>2023-06-08</a:t>
            </a:fld>
            <a:endParaRPr lang="sv-SE"/>
          </a:p>
        </p:txBody>
      </p:sp>
      <p:sp>
        <p:nvSpPr>
          <p:cNvPr id="5" name="Platshållare för sidfot 4">
            <a:extLst>
              <a:ext uri="{FF2B5EF4-FFF2-40B4-BE49-F238E27FC236}">
                <a16:creationId xmlns:a16="http://schemas.microsoft.com/office/drawing/2014/main" id="{EF9BE2CE-BEDF-4C5E-532D-87DAAED0DD5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59D6C55-1E16-5888-2E04-F4985E07A0DA}"/>
              </a:ext>
            </a:extLst>
          </p:cNvPr>
          <p:cNvSpPr>
            <a:spLocks noGrp="1"/>
          </p:cNvSpPr>
          <p:nvPr>
            <p:ph type="sldNum" sz="quarter" idx="12"/>
          </p:nvPr>
        </p:nvSpPr>
        <p:spPr/>
        <p:txBody>
          <a:bodyPr/>
          <a:lstStyle/>
          <a:p>
            <a:fld id="{82CACEA2-B749-49E5-B947-DD24BFE09B98}" type="slidenum">
              <a:rPr lang="sv-SE" smtClean="0"/>
              <a:t>‹#›</a:t>
            </a:fld>
            <a:endParaRPr lang="sv-SE"/>
          </a:p>
        </p:txBody>
      </p:sp>
    </p:spTree>
    <p:extLst>
      <p:ext uri="{BB962C8B-B14F-4D97-AF65-F5344CB8AC3E}">
        <p14:creationId xmlns:p14="http://schemas.microsoft.com/office/powerpoint/2010/main" val="117523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B08FB2-2578-785C-B66D-6A3EDE69BA5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50869AC-D5CB-C5B5-CF24-DC039DD58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49A1DCC-1C13-1A0C-5411-E3A476582B8D}"/>
              </a:ext>
            </a:extLst>
          </p:cNvPr>
          <p:cNvSpPr>
            <a:spLocks noGrp="1"/>
          </p:cNvSpPr>
          <p:nvPr>
            <p:ph type="dt" sz="half" idx="10"/>
          </p:nvPr>
        </p:nvSpPr>
        <p:spPr/>
        <p:txBody>
          <a:bodyPr/>
          <a:lstStyle/>
          <a:p>
            <a:fld id="{16531245-77FB-4124-9FC6-3DBBDDC20A10}" type="datetimeFigureOut">
              <a:rPr lang="sv-SE" smtClean="0"/>
              <a:t>2023-06-08</a:t>
            </a:fld>
            <a:endParaRPr lang="sv-SE"/>
          </a:p>
        </p:txBody>
      </p:sp>
      <p:sp>
        <p:nvSpPr>
          <p:cNvPr id="5" name="Platshållare för sidfot 4">
            <a:extLst>
              <a:ext uri="{FF2B5EF4-FFF2-40B4-BE49-F238E27FC236}">
                <a16:creationId xmlns:a16="http://schemas.microsoft.com/office/drawing/2014/main" id="{64EF77F4-7367-0B19-DD56-17908CE5D11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C0F7A5-FF3D-4DAB-6295-0443D519A387}"/>
              </a:ext>
            </a:extLst>
          </p:cNvPr>
          <p:cNvSpPr>
            <a:spLocks noGrp="1"/>
          </p:cNvSpPr>
          <p:nvPr>
            <p:ph type="sldNum" sz="quarter" idx="12"/>
          </p:nvPr>
        </p:nvSpPr>
        <p:spPr/>
        <p:txBody>
          <a:bodyPr/>
          <a:lstStyle/>
          <a:p>
            <a:fld id="{82CACEA2-B749-49E5-B947-DD24BFE09B98}" type="slidenum">
              <a:rPr lang="sv-SE" smtClean="0"/>
              <a:t>‹#›</a:t>
            </a:fld>
            <a:endParaRPr lang="sv-SE"/>
          </a:p>
        </p:txBody>
      </p:sp>
    </p:spTree>
    <p:extLst>
      <p:ext uri="{BB962C8B-B14F-4D97-AF65-F5344CB8AC3E}">
        <p14:creationId xmlns:p14="http://schemas.microsoft.com/office/powerpoint/2010/main" val="54324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AF9235-2F94-12B2-0BF1-E645F775814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3F2D09C-730D-B5C5-B8EE-5A9C2093992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0AC5EBB-CBF3-4A4D-893F-A6E182355ED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A1228A6-1F94-9B4B-486A-630DAF7014A1}"/>
              </a:ext>
            </a:extLst>
          </p:cNvPr>
          <p:cNvSpPr>
            <a:spLocks noGrp="1"/>
          </p:cNvSpPr>
          <p:nvPr>
            <p:ph type="dt" sz="half" idx="10"/>
          </p:nvPr>
        </p:nvSpPr>
        <p:spPr/>
        <p:txBody>
          <a:bodyPr/>
          <a:lstStyle/>
          <a:p>
            <a:fld id="{16531245-77FB-4124-9FC6-3DBBDDC20A10}" type="datetimeFigureOut">
              <a:rPr lang="sv-SE" smtClean="0"/>
              <a:t>2023-06-08</a:t>
            </a:fld>
            <a:endParaRPr lang="sv-SE"/>
          </a:p>
        </p:txBody>
      </p:sp>
      <p:sp>
        <p:nvSpPr>
          <p:cNvPr id="6" name="Platshållare för sidfot 5">
            <a:extLst>
              <a:ext uri="{FF2B5EF4-FFF2-40B4-BE49-F238E27FC236}">
                <a16:creationId xmlns:a16="http://schemas.microsoft.com/office/drawing/2014/main" id="{73137A8C-A8AE-04C7-A342-2F06479B095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8A8CE27-30C2-C01B-69C7-B6E4B75D7BDB}"/>
              </a:ext>
            </a:extLst>
          </p:cNvPr>
          <p:cNvSpPr>
            <a:spLocks noGrp="1"/>
          </p:cNvSpPr>
          <p:nvPr>
            <p:ph type="sldNum" sz="quarter" idx="12"/>
          </p:nvPr>
        </p:nvSpPr>
        <p:spPr/>
        <p:txBody>
          <a:bodyPr/>
          <a:lstStyle/>
          <a:p>
            <a:fld id="{82CACEA2-B749-49E5-B947-DD24BFE09B98}" type="slidenum">
              <a:rPr lang="sv-SE" smtClean="0"/>
              <a:t>‹#›</a:t>
            </a:fld>
            <a:endParaRPr lang="sv-SE"/>
          </a:p>
        </p:txBody>
      </p:sp>
    </p:spTree>
    <p:extLst>
      <p:ext uri="{BB962C8B-B14F-4D97-AF65-F5344CB8AC3E}">
        <p14:creationId xmlns:p14="http://schemas.microsoft.com/office/powerpoint/2010/main" val="247975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F8C613-BE10-D5A0-8D35-E950CEDD8F0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90C0886-D8FF-FC38-EE28-CA716AD894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BE5ADC6-41EF-DD22-9F04-A881F2F89B7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EEC2BFA-D53D-42EF-B588-34EBEC598D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8E3E771-724F-0011-B9F4-E2DE3D70FD1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090F5A9-9C55-F821-792C-52488E19C2A5}"/>
              </a:ext>
            </a:extLst>
          </p:cNvPr>
          <p:cNvSpPr>
            <a:spLocks noGrp="1"/>
          </p:cNvSpPr>
          <p:nvPr>
            <p:ph type="dt" sz="half" idx="10"/>
          </p:nvPr>
        </p:nvSpPr>
        <p:spPr/>
        <p:txBody>
          <a:bodyPr/>
          <a:lstStyle/>
          <a:p>
            <a:fld id="{16531245-77FB-4124-9FC6-3DBBDDC20A10}" type="datetimeFigureOut">
              <a:rPr lang="sv-SE" smtClean="0"/>
              <a:t>2023-06-08</a:t>
            </a:fld>
            <a:endParaRPr lang="sv-SE"/>
          </a:p>
        </p:txBody>
      </p:sp>
      <p:sp>
        <p:nvSpPr>
          <p:cNvPr id="8" name="Platshållare för sidfot 7">
            <a:extLst>
              <a:ext uri="{FF2B5EF4-FFF2-40B4-BE49-F238E27FC236}">
                <a16:creationId xmlns:a16="http://schemas.microsoft.com/office/drawing/2014/main" id="{9438E742-C9BE-4003-2E76-9472C7D31E5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A3F0958-B691-3B82-8491-1EEAD4AF3281}"/>
              </a:ext>
            </a:extLst>
          </p:cNvPr>
          <p:cNvSpPr>
            <a:spLocks noGrp="1"/>
          </p:cNvSpPr>
          <p:nvPr>
            <p:ph type="sldNum" sz="quarter" idx="12"/>
          </p:nvPr>
        </p:nvSpPr>
        <p:spPr/>
        <p:txBody>
          <a:bodyPr/>
          <a:lstStyle/>
          <a:p>
            <a:fld id="{82CACEA2-B749-49E5-B947-DD24BFE09B98}" type="slidenum">
              <a:rPr lang="sv-SE" smtClean="0"/>
              <a:t>‹#›</a:t>
            </a:fld>
            <a:endParaRPr lang="sv-SE"/>
          </a:p>
        </p:txBody>
      </p:sp>
    </p:spTree>
    <p:extLst>
      <p:ext uri="{BB962C8B-B14F-4D97-AF65-F5344CB8AC3E}">
        <p14:creationId xmlns:p14="http://schemas.microsoft.com/office/powerpoint/2010/main" val="92940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DABA4B-F422-5824-B9BA-1FC7CA950CA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F40DC75-3594-C0B8-421D-3DAB1D573E0C}"/>
              </a:ext>
            </a:extLst>
          </p:cNvPr>
          <p:cNvSpPr>
            <a:spLocks noGrp="1"/>
          </p:cNvSpPr>
          <p:nvPr>
            <p:ph type="dt" sz="half" idx="10"/>
          </p:nvPr>
        </p:nvSpPr>
        <p:spPr/>
        <p:txBody>
          <a:bodyPr/>
          <a:lstStyle/>
          <a:p>
            <a:fld id="{16531245-77FB-4124-9FC6-3DBBDDC20A10}" type="datetimeFigureOut">
              <a:rPr lang="sv-SE" smtClean="0"/>
              <a:t>2023-06-08</a:t>
            </a:fld>
            <a:endParaRPr lang="sv-SE"/>
          </a:p>
        </p:txBody>
      </p:sp>
      <p:sp>
        <p:nvSpPr>
          <p:cNvPr id="4" name="Platshållare för sidfot 3">
            <a:extLst>
              <a:ext uri="{FF2B5EF4-FFF2-40B4-BE49-F238E27FC236}">
                <a16:creationId xmlns:a16="http://schemas.microsoft.com/office/drawing/2014/main" id="{BC5ABAEF-E82E-2BF3-C23D-446AE82E4F2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485496B-8D30-DA53-67FB-5C4CD2F5C6FC}"/>
              </a:ext>
            </a:extLst>
          </p:cNvPr>
          <p:cNvSpPr>
            <a:spLocks noGrp="1"/>
          </p:cNvSpPr>
          <p:nvPr>
            <p:ph type="sldNum" sz="quarter" idx="12"/>
          </p:nvPr>
        </p:nvSpPr>
        <p:spPr/>
        <p:txBody>
          <a:bodyPr/>
          <a:lstStyle/>
          <a:p>
            <a:fld id="{82CACEA2-B749-49E5-B947-DD24BFE09B98}" type="slidenum">
              <a:rPr lang="sv-SE" smtClean="0"/>
              <a:t>‹#›</a:t>
            </a:fld>
            <a:endParaRPr lang="sv-SE"/>
          </a:p>
        </p:txBody>
      </p:sp>
    </p:spTree>
    <p:extLst>
      <p:ext uri="{BB962C8B-B14F-4D97-AF65-F5344CB8AC3E}">
        <p14:creationId xmlns:p14="http://schemas.microsoft.com/office/powerpoint/2010/main" val="82667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7F6AFE4-6ADE-9EAD-4B1C-27C657BD4A5D}"/>
              </a:ext>
            </a:extLst>
          </p:cNvPr>
          <p:cNvSpPr>
            <a:spLocks noGrp="1"/>
          </p:cNvSpPr>
          <p:nvPr>
            <p:ph type="dt" sz="half" idx="10"/>
          </p:nvPr>
        </p:nvSpPr>
        <p:spPr/>
        <p:txBody>
          <a:bodyPr/>
          <a:lstStyle/>
          <a:p>
            <a:fld id="{16531245-77FB-4124-9FC6-3DBBDDC20A10}" type="datetimeFigureOut">
              <a:rPr lang="sv-SE" smtClean="0"/>
              <a:t>2023-06-08</a:t>
            </a:fld>
            <a:endParaRPr lang="sv-SE"/>
          </a:p>
        </p:txBody>
      </p:sp>
      <p:sp>
        <p:nvSpPr>
          <p:cNvPr id="3" name="Platshållare för sidfot 2">
            <a:extLst>
              <a:ext uri="{FF2B5EF4-FFF2-40B4-BE49-F238E27FC236}">
                <a16:creationId xmlns:a16="http://schemas.microsoft.com/office/drawing/2014/main" id="{9EF3C7D9-27A0-263B-D9BF-A697AA3C2F5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2A875B-465A-9BBD-37D4-2BBA68000854}"/>
              </a:ext>
            </a:extLst>
          </p:cNvPr>
          <p:cNvSpPr>
            <a:spLocks noGrp="1"/>
          </p:cNvSpPr>
          <p:nvPr>
            <p:ph type="sldNum" sz="quarter" idx="12"/>
          </p:nvPr>
        </p:nvSpPr>
        <p:spPr/>
        <p:txBody>
          <a:bodyPr/>
          <a:lstStyle/>
          <a:p>
            <a:fld id="{82CACEA2-B749-49E5-B947-DD24BFE09B98}" type="slidenum">
              <a:rPr lang="sv-SE" smtClean="0"/>
              <a:t>‹#›</a:t>
            </a:fld>
            <a:endParaRPr lang="sv-SE"/>
          </a:p>
        </p:txBody>
      </p:sp>
    </p:spTree>
    <p:extLst>
      <p:ext uri="{BB962C8B-B14F-4D97-AF65-F5344CB8AC3E}">
        <p14:creationId xmlns:p14="http://schemas.microsoft.com/office/powerpoint/2010/main" val="4163524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42FA31-7C2C-DFE3-806E-FB76E502E4C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1A4BA39-0E84-86A8-1AD0-64F3904A00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FFC0D47-0BBB-345B-A51C-01FA0EEEA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3B6A2E9-89EE-CB63-CB12-3463627D514F}"/>
              </a:ext>
            </a:extLst>
          </p:cNvPr>
          <p:cNvSpPr>
            <a:spLocks noGrp="1"/>
          </p:cNvSpPr>
          <p:nvPr>
            <p:ph type="dt" sz="half" idx="10"/>
          </p:nvPr>
        </p:nvSpPr>
        <p:spPr/>
        <p:txBody>
          <a:bodyPr/>
          <a:lstStyle/>
          <a:p>
            <a:fld id="{16531245-77FB-4124-9FC6-3DBBDDC20A10}" type="datetimeFigureOut">
              <a:rPr lang="sv-SE" smtClean="0"/>
              <a:t>2023-06-08</a:t>
            </a:fld>
            <a:endParaRPr lang="sv-SE"/>
          </a:p>
        </p:txBody>
      </p:sp>
      <p:sp>
        <p:nvSpPr>
          <p:cNvPr id="6" name="Platshållare för sidfot 5">
            <a:extLst>
              <a:ext uri="{FF2B5EF4-FFF2-40B4-BE49-F238E27FC236}">
                <a16:creationId xmlns:a16="http://schemas.microsoft.com/office/drawing/2014/main" id="{7412A68E-AC3E-D506-973A-D7E7FA068A9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59DD79F-8A04-0969-E7CB-FF0795179D4C}"/>
              </a:ext>
            </a:extLst>
          </p:cNvPr>
          <p:cNvSpPr>
            <a:spLocks noGrp="1"/>
          </p:cNvSpPr>
          <p:nvPr>
            <p:ph type="sldNum" sz="quarter" idx="12"/>
          </p:nvPr>
        </p:nvSpPr>
        <p:spPr/>
        <p:txBody>
          <a:bodyPr/>
          <a:lstStyle/>
          <a:p>
            <a:fld id="{82CACEA2-B749-49E5-B947-DD24BFE09B98}" type="slidenum">
              <a:rPr lang="sv-SE" smtClean="0"/>
              <a:t>‹#›</a:t>
            </a:fld>
            <a:endParaRPr lang="sv-SE"/>
          </a:p>
        </p:txBody>
      </p:sp>
    </p:spTree>
    <p:extLst>
      <p:ext uri="{BB962C8B-B14F-4D97-AF65-F5344CB8AC3E}">
        <p14:creationId xmlns:p14="http://schemas.microsoft.com/office/powerpoint/2010/main" val="16315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2D8078-1DB7-164E-D416-472A070C776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93E63BE-3A6A-2C25-1968-094342F823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1C94413-6A34-416E-CF20-3CD7C258D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7A23307-D21E-77A6-17AE-255B7816D7CF}"/>
              </a:ext>
            </a:extLst>
          </p:cNvPr>
          <p:cNvSpPr>
            <a:spLocks noGrp="1"/>
          </p:cNvSpPr>
          <p:nvPr>
            <p:ph type="dt" sz="half" idx="10"/>
          </p:nvPr>
        </p:nvSpPr>
        <p:spPr/>
        <p:txBody>
          <a:bodyPr/>
          <a:lstStyle/>
          <a:p>
            <a:fld id="{16531245-77FB-4124-9FC6-3DBBDDC20A10}" type="datetimeFigureOut">
              <a:rPr lang="sv-SE" smtClean="0"/>
              <a:t>2023-06-08</a:t>
            </a:fld>
            <a:endParaRPr lang="sv-SE"/>
          </a:p>
        </p:txBody>
      </p:sp>
      <p:sp>
        <p:nvSpPr>
          <p:cNvPr id="6" name="Platshållare för sidfot 5">
            <a:extLst>
              <a:ext uri="{FF2B5EF4-FFF2-40B4-BE49-F238E27FC236}">
                <a16:creationId xmlns:a16="http://schemas.microsoft.com/office/drawing/2014/main" id="{E8FCECD1-CAF5-A313-D34D-6F5DB260C1C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5E73433-9F03-9BB9-6E90-B16AEA39962A}"/>
              </a:ext>
            </a:extLst>
          </p:cNvPr>
          <p:cNvSpPr>
            <a:spLocks noGrp="1"/>
          </p:cNvSpPr>
          <p:nvPr>
            <p:ph type="sldNum" sz="quarter" idx="12"/>
          </p:nvPr>
        </p:nvSpPr>
        <p:spPr/>
        <p:txBody>
          <a:bodyPr/>
          <a:lstStyle/>
          <a:p>
            <a:fld id="{82CACEA2-B749-49E5-B947-DD24BFE09B98}" type="slidenum">
              <a:rPr lang="sv-SE" smtClean="0"/>
              <a:t>‹#›</a:t>
            </a:fld>
            <a:endParaRPr lang="sv-SE"/>
          </a:p>
        </p:txBody>
      </p:sp>
    </p:spTree>
    <p:extLst>
      <p:ext uri="{BB962C8B-B14F-4D97-AF65-F5344CB8AC3E}">
        <p14:creationId xmlns:p14="http://schemas.microsoft.com/office/powerpoint/2010/main" val="332325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10A4678-2ABC-73AE-3D40-B0F02025D0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986C9ED-4970-0574-5C79-269B670353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5C46C2E-C14B-432A-A345-5AB494A9A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31245-77FB-4124-9FC6-3DBBDDC20A10}" type="datetimeFigureOut">
              <a:rPr lang="sv-SE" smtClean="0"/>
              <a:t>2023-06-08</a:t>
            </a:fld>
            <a:endParaRPr lang="sv-SE"/>
          </a:p>
        </p:txBody>
      </p:sp>
      <p:sp>
        <p:nvSpPr>
          <p:cNvPr id="5" name="Platshållare för sidfot 4">
            <a:extLst>
              <a:ext uri="{FF2B5EF4-FFF2-40B4-BE49-F238E27FC236}">
                <a16:creationId xmlns:a16="http://schemas.microsoft.com/office/drawing/2014/main" id="{D2FF5702-A35B-BBDD-5B1F-F30334C46A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C6AF06D-7175-DC68-CCFF-5C3ED39493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ACEA2-B749-49E5-B947-DD24BFE09B98}" type="slidenum">
              <a:rPr lang="sv-SE" smtClean="0"/>
              <a:t>‹#›</a:t>
            </a:fld>
            <a:endParaRPr lang="sv-SE"/>
          </a:p>
        </p:txBody>
      </p:sp>
    </p:spTree>
    <p:extLst>
      <p:ext uri="{BB962C8B-B14F-4D97-AF65-F5344CB8AC3E}">
        <p14:creationId xmlns:p14="http://schemas.microsoft.com/office/powerpoint/2010/main" val="214969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EC97A4-21D2-563B-4AA5-82D65DA6A5ED}"/>
              </a:ext>
            </a:extLst>
          </p:cNvPr>
          <p:cNvSpPr>
            <a:spLocks noGrp="1"/>
          </p:cNvSpPr>
          <p:nvPr>
            <p:ph type="ctrTitle"/>
          </p:nvPr>
        </p:nvSpPr>
        <p:spPr>
          <a:xfrm>
            <a:off x="1524000" y="433137"/>
            <a:ext cx="9144000" cy="3076826"/>
          </a:xfrm>
        </p:spPr>
        <p:txBody>
          <a:bodyPr>
            <a:normAutofit/>
          </a:bodyPr>
          <a:lstStyle/>
          <a:p>
            <a:r>
              <a:rPr lang="sv-SE" dirty="0"/>
              <a:t>Norge – statlig styrning i ett land med mycket starkt kommunalt självstyre</a:t>
            </a:r>
          </a:p>
        </p:txBody>
      </p:sp>
      <p:sp>
        <p:nvSpPr>
          <p:cNvPr id="3" name="Underrubrik 2">
            <a:extLst>
              <a:ext uri="{FF2B5EF4-FFF2-40B4-BE49-F238E27FC236}">
                <a16:creationId xmlns:a16="http://schemas.microsoft.com/office/drawing/2014/main" id="{32721683-5192-4E78-B9C0-55C73B2F7B9C}"/>
              </a:ext>
            </a:extLst>
          </p:cNvPr>
          <p:cNvSpPr>
            <a:spLocks noGrp="1"/>
          </p:cNvSpPr>
          <p:nvPr>
            <p:ph type="subTitle" idx="1"/>
          </p:nvPr>
        </p:nvSpPr>
        <p:spPr/>
        <p:txBody>
          <a:bodyPr/>
          <a:lstStyle/>
          <a:p>
            <a:r>
              <a:rPr lang="sv-SE" i="1" dirty="0"/>
              <a:t>Alternativen är utveckling eller avveckling. Bristande utveckling innebär stagnation, med sämre utväxling, oavsett hur bra ett system en gång har varit. Att utveckla, reformera, är en hygienfaktor. </a:t>
            </a:r>
          </a:p>
        </p:txBody>
      </p:sp>
    </p:spTree>
    <p:extLst>
      <p:ext uri="{BB962C8B-B14F-4D97-AF65-F5344CB8AC3E}">
        <p14:creationId xmlns:p14="http://schemas.microsoft.com/office/powerpoint/2010/main" val="182656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6E600C-6527-FA10-A8AA-3F43F8324930}"/>
              </a:ext>
            </a:extLst>
          </p:cNvPr>
          <p:cNvSpPr>
            <a:spLocks noGrp="1"/>
          </p:cNvSpPr>
          <p:nvPr>
            <p:ph type="title"/>
          </p:nvPr>
        </p:nvSpPr>
        <p:spPr>
          <a:xfrm>
            <a:off x="5108200" y="220747"/>
            <a:ext cx="6874043" cy="741779"/>
          </a:xfrm>
          <a:solidFill>
            <a:schemeClr val="accent1">
              <a:lumMod val="20000"/>
              <a:lumOff val="80000"/>
            </a:schemeClr>
          </a:solidFill>
        </p:spPr>
        <p:txBody>
          <a:bodyPr>
            <a:normAutofit/>
          </a:bodyPr>
          <a:lstStyle/>
          <a:p>
            <a:r>
              <a:rPr lang="sv-SE" sz="3600" dirty="0"/>
              <a:t>Regionala företag, statligt ägarskap</a:t>
            </a:r>
          </a:p>
        </p:txBody>
      </p:sp>
      <p:pic>
        <p:nvPicPr>
          <p:cNvPr id="5" name="Bildobjekt 4">
            <a:extLst>
              <a:ext uri="{FF2B5EF4-FFF2-40B4-BE49-F238E27FC236}">
                <a16:creationId xmlns:a16="http://schemas.microsoft.com/office/drawing/2014/main" id="{FF21B039-4F17-1E16-DBF1-DA996C6AF145}"/>
              </a:ext>
            </a:extLst>
          </p:cNvPr>
          <p:cNvPicPr>
            <a:picLocks noChangeAspect="1"/>
          </p:cNvPicPr>
          <p:nvPr/>
        </p:nvPicPr>
        <p:blipFill>
          <a:blip r:embed="rId3"/>
          <a:stretch>
            <a:fillRect/>
          </a:stretch>
        </p:blipFill>
        <p:spPr>
          <a:xfrm>
            <a:off x="209758" y="0"/>
            <a:ext cx="3942190" cy="4273826"/>
          </a:xfrm>
          <a:prstGeom prst="rect">
            <a:avLst/>
          </a:prstGeom>
        </p:spPr>
      </p:pic>
      <p:pic>
        <p:nvPicPr>
          <p:cNvPr id="8" name="Platshållare för innehåll 7">
            <a:extLst>
              <a:ext uri="{FF2B5EF4-FFF2-40B4-BE49-F238E27FC236}">
                <a16:creationId xmlns:a16="http://schemas.microsoft.com/office/drawing/2014/main" id="{737E8D30-F0FF-6E5B-E2EA-B475B53351DE}"/>
              </a:ext>
            </a:extLst>
          </p:cNvPr>
          <p:cNvPicPr>
            <a:picLocks noGrp="1" noChangeAspect="1"/>
          </p:cNvPicPr>
          <p:nvPr>
            <p:ph idx="1"/>
          </p:nvPr>
        </p:nvPicPr>
        <p:blipFill>
          <a:blip r:embed="rId4"/>
          <a:stretch>
            <a:fillRect/>
          </a:stretch>
        </p:blipFill>
        <p:spPr>
          <a:xfrm>
            <a:off x="4151948" y="1710402"/>
            <a:ext cx="8040052" cy="4792411"/>
          </a:xfrm>
          <a:prstGeom prst="rect">
            <a:avLst/>
          </a:prstGeom>
        </p:spPr>
      </p:pic>
      <p:pic>
        <p:nvPicPr>
          <p:cNvPr id="9" name="Bildobjekt 8">
            <a:extLst>
              <a:ext uri="{FF2B5EF4-FFF2-40B4-BE49-F238E27FC236}">
                <a16:creationId xmlns:a16="http://schemas.microsoft.com/office/drawing/2014/main" id="{653E95DC-ACDA-7870-22E7-4E16AD82C6D8}"/>
              </a:ext>
            </a:extLst>
          </p:cNvPr>
          <p:cNvPicPr>
            <a:picLocks noChangeAspect="1"/>
          </p:cNvPicPr>
          <p:nvPr/>
        </p:nvPicPr>
        <p:blipFill>
          <a:blip r:embed="rId5"/>
          <a:stretch>
            <a:fillRect/>
          </a:stretch>
        </p:blipFill>
        <p:spPr>
          <a:xfrm>
            <a:off x="1180313" y="3083367"/>
            <a:ext cx="2805277" cy="3752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75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E72FA3-BD00-444A-AD9B-E6C3D069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A0B43B8-964B-CE62-04BB-32D5E26BAD6C}"/>
              </a:ext>
            </a:extLst>
          </p:cNvPr>
          <p:cNvSpPr>
            <a:spLocks noGrp="1"/>
          </p:cNvSpPr>
          <p:nvPr>
            <p:ph type="title"/>
          </p:nvPr>
        </p:nvSpPr>
        <p:spPr>
          <a:xfrm>
            <a:off x="838200" y="552355"/>
            <a:ext cx="10515600" cy="3346250"/>
          </a:xfrm>
        </p:spPr>
        <p:txBody>
          <a:bodyPr vert="horz" lIns="91440" tIns="45720" rIns="91440" bIns="45720" rtlCol="0" anchor="ctr">
            <a:normAutofit/>
          </a:bodyPr>
          <a:lstStyle/>
          <a:p>
            <a:pPr algn="ctr"/>
            <a:r>
              <a:rPr lang="en-US" sz="5200" i="0" kern="1200">
                <a:solidFill>
                  <a:schemeClr val="tx1"/>
                </a:solidFill>
                <a:effectLst/>
                <a:latin typeface="+mj-lt"/>
                <a:ea typeface="+mj-ea"/>
                <a:cs typeface="+mj-cs"/>
              </a:rPr>
              <a:t>De regionale helseforetakene eier i fellesskap følgende bolag:</a:t>
            </a:r>
            <a:endParaRPr lang="en-US" sz="5200" kern="1200">
              <a:solidFill>
                <a:schemeClr val="tx1"/>
              </a:solidFill>
              <a:latin typeface="+mj-lt"/>
              <a:ea typeface="+mj-ea"/>
              <a:cs typeface="+mj-cs"/>
            </a:endParaRPr>
          </a:p>
        </p:txBody>
      </p:sp>
      <p:pic>
        <p:nvPicPr>
          <p:cNvPr id="11" name="Bildobjekt 10">
            <a:extLst>
              <a:ext uri="{FF2B5EF4-FFF2-40B4-BE49-F238E27FC236}">
                <a16:creationId xmlns:a16="http://schemas.microsoft.com/office/drawing/2014/main" id="{F66D81F5-1408-3018-22F3-FB61EED700F1}"/>
              </a:ext>
            </a:extLst>
          </p:cNvPr>
          <p:cNvPicPr>
            <a:picLocks noChangeAspect="1"/>
          </p:cNvPicPr>
          <p:nvPr/>
        </p:nvPicPr>
        <p:blipFill rotWithShape="1">
          <a:blip r:embed="rId2"/>
          <a:srcRect l="7055" t="10000" r="13010" b="29710"/>
          <a:stretch/>
        </p:blipFill>
        <p:spPr>
          <a:xfrm>
            <a:off x="192722" y="4636180"/>
            <a:ext cx="2251332" cy="1078255"/>
          </a:xfrm>
          <a:prstGeom prst="rect">
            <a:avLst/>
          </a:prstGeom>
          <a:ln>
            <a:noFill/>
          </a:ln>
          <a:effectLst>
            <a:outerShdw blurRad="292100" dist="139700" dir="2700000" algn="tl" rotWithShape="0">
              <a:srgbClr val="333333">
                <a:alpha val="65000"/>
              </a:srgbClr>
            </a:outerShdw>
          </a:effectLst>
        </p:spPr>
      </p:pic>
      <p:pic>
        <p:nvPicPr>
          <p:cNvPr id="5" name="Platshållare för innehåll 4">
            <a:extLst>
              <a:ext uri="{FF2B5EF4-FFF2-40B4-BE49-F238E27FC236}">
                <a16:creationId xmlns:a16="http://schemas.microsoft.com/office/drawing/2014/main" id="{933F3FCF-51A0-EB83-B4F9-F1265FA107B4}"/>
              </a:ext>
            </a:extLst>
          </p:cNvPr>
          <p:cNvPicPr>
            <a:picLocks noGrp="1" noChangeAspect="1"/>
          </p:cNvPicPr>
          <p:nvPr>
            <p:ph idx="1"/>
          </p:nvPr>
        </p:nvPicPr>
        <p:blipFill rotWithShape="1">
          <a:blip r:embed="rId3"/>
          <a:srcRect l="7136" t="10580" r="10716" b="16555"/>
          <a:stretch/>
        </p:blipFill>
        <p:spPr>
          <a:xfrm>
            <a:off x="2586987" y="4541285"/>
            <a:ext cx="2251332" cy="1268046"/>
          </a:xfrm>
          <a:prstGeom prst="rect">
            <a:avLst/>
          </a:prstGeom>
          <a:ln>
            <a:noFill/>
          </a:ln>
          <a:effectLst>
            <a:outerShdw blurRad="292100" dist="139700" dir="2700000" algn="tl" rotWithShape="0">
              <a:srgbClr val="333333">
                <a:alpha val="65000"/>
              </a:srgbClr>
            </a:outerShdw>
          </a:effectLst>
        </p:spPr>
      </p:pic>
      <p:pic>
        <p:nvPicPr>
          <p:cNvPr id="9" name="Bildobjekt 8">
            <a:extLst>
              <a:ext uri="{FF2B5EF4-FFF2-40B4-BE49-F238E27FC236}">
                <a16:creationId xmlns:a16="http://schemas.microsoft.com/office/drawing/2014/main" id="{F2825296-C935-8AF6-E19F-B451AD7EF40D}"/>
              </a:ext>
            </a:extLst>
          </p:cNvPr>
          <p:cNvPicPr>
            <a:picLocks noChangeAspect="1"/>
          </p:cNvPicPr>
          <p:nvPr/>
        </p:nvPicPr>
        <p:blipFill rotWithShape="1">
          <a:blip r:embed="rId4"/>
          <a:srcRect l="8345" t="10724" r="25167" b="33624"/>
          <a:stretch/>
        </p:blipFill>
        <p:spPr>
          <a:xfrm>
            <a:off x="4977986" y="4577006"/>
            <a:ext cx="2251332" cy="1196604"/>
          </a:xfrm>
          <a:prstGeom prst="rect">
            <a:avLst/>
          </a:prstGeom>
          <a:ln>
            <a:noFill/>
          </a:ln>
          <a:effectLst>
            <a:outerShdw blurRad="292100" dist="139700" dir="2700000" algn="tl" rotWithShape="0">
              <a:srgbClr val="333333">
                <a:alpha val="65000"/>
              </a:srgbClr>
            </a:outerShdw>
          </a:effectLst>
        </p:spPr>
      </p:pic>
      <p:pic>
        <p:nvPicPr>
          <p:cNvPr id="13" name="Bildobjekt 12">
            <a:extLst>
              <a:ext uri="{FF2B5EF4-FFF2-40B4-BE49-F238E27FC236}">
                <a16:creationId xmlns:a16="http://schemas.microsoft.com/office/drawing/2014/main" id="{B21CAD64-D4B5-7C5F-F167-13181F596A13}"/>
              </a:ext>
            </a:extLst>
          </p:cNvPr>
          <p:cNvPicPr>
            <a:picLocks noChangeAspect="1"/>
          </p:cNvPicPr>
          <p:nvPr/>
        </p:nvPicPr>
        <p:blipFill rotWithShape="1">
          <a:blip r:embed="rId5"/>
          <a:srcRect l="7185" t="10309" r="11584" b="17129"/>
          <a:stretch/>
        </p:blipFill>
        <p:spPr>
          <a:xfrm>
            <a:off x="7362966" y="4536793"/>
            <a:ext cx="2251332" cy="1277029"/>
          </a:xfrm>
          <a:prstGeom prst="rect">
            <a:avLst/>
          </a:prstGeom>
          <a:ln>
            <a:noFill/>
          </a:ln>
          <a:effectLst>
            <a:outerShdw blurRad="292100" dist="139700" dir="2700000" algn="tl" rotWithShape="0">
              <a:srgbClr val="333333">
                <a:alpha val="65000"/>
              </a:srgbClr>
            </a:outerShdw>
          </a:effectLst>
        </p:spPr>
      </p:pic>
      <p:pic>
        <p:nvPicPr>
          <p:cNvPr id="15" name="Bildobjekt 14">
            <a:extLst>
              <a:ext uri="{FF2B5EF4-FFF2-40B4-BE49-F238E27FC236}">
                <a16:creationId xmlns:a16="http://schemas.microsoft.com/office/drawing/2014/main" id="{E77C2B71-1081-7D13-A41A-657FFF2F3B6A}"/>
              </a:ext>
            </a:extLst>
          </p:cNvPr>
          <p:cNvPicPr>
            <a:picLocks noChangeAspect="1"/>
          </p:cNvPicPr>
          <p:nvPr/>
        </p:nvPicPr>
        <p:blipFill rotWithShape="1">
          <a:blip r:embed="rId6"/>
          <a:srcRect l="7240" t="10145" r="15129" b="20725"/>
          <a:stretch/>
        </p:blipFill>
        <p:spPr>
          <a:xfrm>
            <a:off x="9747946" y="4538784"/>
            <a:ext cx="2251332" cy="1273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263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C83B1D6B-3947-C787-E1AD-ED16BC74EDAE}"/>
              </a:ext>
            </a:extLst>
          </p:cNvPr>
          <p:cNvPicPr>
            <a:picLocks noGrp="1" noChangeAspect="1"/>
          </p:cNvPicPr>
          <p:nvPr>
            <p:ph idx="1"/>
          </p:nvPr>
        </p:nvPicPr>
        <p:blipFill>
          <a:blip r:embed="rId3"/>
          <a:stretch>
            <a:fillRect/>
          </a:stretch>
        </p:blipFill>
        <p:spPr>
          <a:xfrm>
            <a:off x="2117035" y="662436"/>
            <a:ext cx="7823430" cy="5867573"/>
          </a:xfrm>
          <a:prstGeom prst="rect">
            <a:avLst/>
          </a:prstGeom>
        </p:spPr>
      </p:pic>
    </p:spTree>
    <p:extLst>
      <p:ext uri="{BB962C8B-B14F-4D97-AF65-F5344CB8AC3E}">
        <p14:creationId xmlns:p14="http://schemas.microsoft.com/office/powerpoint/2010/main" val="2374073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B31B44C-45E3-7D44-5376-768F10FD4E4D}"/>
              </a:ext>
            </a:extLst>
          </p:cNvPr>
          <p:cNvSpPr>
            <a:spLocks noGrp="1"/>
          </p:cNvSpPr>
          <p:nvPr>
            <p:ph type="title"/>
          </p:nvPr>
        </p:nvSpPr>
        <p:spPr>
          <a:xfrm>
            <a:off x="640080" y="325369"/>
            <a:ext cx="4368602" cy="1956841"/>
          </a:xfrm>
        </p:spPr>
        <p:txBody>
          <a:bodyPr anchor="b">
            <a:normAutofit fontScale="90000"/>
          </a:bodyPr>
          <a:lstStyle/>
          <a:p>
            <a:r>
              <a:rPr lang="sv-SE" sz="3400" dirty="0"/>
              <a:t>Utvecklingen av den organisatoriska  strukturen av hälso- och omsorgstjänsterna i Norge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EA1EAF1-17AD-7137-C2C0-1D8499E0F9CF}"/>
              </a:ext>
            </a:extLst>
          </p:cNvPr>
          <p:cNvSpPr>
            <a:spLocks noGrp="1"/>
          </p:cNvSpPr>
          <p:nvPr>
            <p:ph idx="1"/>
          </p:nvPr>
        </p:nvSpPr>
        <p:spPr>
          <a:xfrm>
            <a:off x="640080" y="2747692"/>
            <a:ext cx="4243589" cy="3784939"/>
          </a:xfrm>
        </p:spPr>
        <p:txBody>
          <a:bodyPr>
            <a:normAutofit fontScale="92500" lnSpcReduction="10000"/>
          </a:bodyPr>
          <a:lstStyle/>
          <a:p>
            <a:r>
              <a:rPr lang="en-US" sz="2200" dirty="0" err="1"/>
              <a:t>Fastlegeordningen</a:t>
            </a:r>
            <a:r>
              <a:rPr lang="en-US" sz="2200" dirty="0"/>
              <a:t> 2001</a:t>
            </a:r>
          </a:p>
          <a:p>
            <a:r>
              <a:rPr lang="en-US" sz="2200" dirty="0" err="1"/>
              <a:t>Helseforetagsreformen</a:t>
            </a:r>
            <a:r>
              <a:rPr lang="en-US" sz="2200" dirty="0"/>
              <a:t> 2002, rev 2017 </a:t>
            </a:r>
            <a:r>
              <a:rPr lang="en-US" sz="2200" dirty="0" err="1"/>
              <a:t>från</a:t>
            </a:r>
            <a:r>
              <a:rPr lang="en-US" sz="2200" dirty="0"/>
              <a:t> 5 till 4 </a:t>
            </a:r>
            <a:r>
              <a:rPr lang="en-US" sz="2200" dirty="0" err="1"/>
              <a:t>Regionale</a:t>
            </a:r>
            <a:r>
              <a:rPr lang="en-US" sz="2200" dirty="0"/>
              <a:t> </a:t>
            </a:r>
            <a:r>
              <a:rPr lang="en-US" sz="2200" dirty="0" err="1"/>
              <a:t>Helseforetak</a:t>
            </a:r>
            <a:r>
              <a:rPr lang="en-US" sz="2200" dirty="0"/>
              <a:t>. </a:t>
            </a:r>
            <a:r>
              <a:rPr lang="en-US" sz="2200" dirty="0" err="1"/>
              <a:t>Bolagisering</a:t>
            </a:r>
            <a:r>
              <a:rPr lang="en-US" sz="2200" dirty="0"/>
              <a:t>, men </a:t>
            </a:r>
            <a:r>
              <a:rPr lang="en-US" sz="2200" dirty="0" err="1"/>
              <a:t>ned</a:t>
            </a:r>
            <a:r>
              <a:rPr lang="en-US" sz="2200" dirty="0"/>
              <a:t> </a:t>
            </a:r>
            <a:r>
              <a:rPr lang="en-US" sz="2200" dirty="0" err="1"/>
              <a:t>obegrenset</a:t>
            </a:r>
            <a:r>
              <a:rPr lang="en-US" sz="2200" dirty="0"/>
              <a:t> </a:t>
            </a:r>
            <a:r>
              <a:rPr lang="en-US" sz="2200" dirty="0" err="1"/>
              <a:t>statligt</a:t>
            </a:r>
            <a:r>
              <a:rPr lang="en-US" sz="2200" dirty="0"/>
              <a:t> </a:t>
            </a:r>
            <a:r>
              <a:rPr lang="en-US" sz="2200" dirty="0" err="1"/>
              <a:t>ansvar</a:t>
            </a:r>
            <a:r>
              <a:rPr lang="en-US" sz="2200" dirty="0"/>
              <a:t>.. (</a:t>
            </a:r>
            <a:r>
              <a:rPr lang="en-US" sz="2200" dirty="0" err="1"/>
              <a:t>kan</a:t>
            </a:r>
            <a:r>
              <a:rPr lang="en-US" sz="2200" dirty="0"/>
              <a:t> </a:t>
            </a:r>
            <a:r>
              <a:rPr lang="en-US" sz="2200" dirty="0" err="1"/>
              <a:t>ej</a:t>
            </a:r>
            <a:r>
              <a:rPr lang="en-US" sz="2200" dirty="0"/>
              <a:t> </a:t>
            </a:r>
            <a:r>
              <a:rPr lang="en-US" sz="2200" dirty="0" err="1"/>
              <a:t>gå</a:t>
            </a:r>
            <a:r>
              <a:rPr lang="en-US" sz="2200" dirty="0"/>
              <a:t> </a:t>
            </a:r>
            <a:r>
              <a:rPr lang="en-US" sz="2200" dirty="0" err="1"/>
              <a:t>i</a:t>
            </a:r>
            <a:r>
              <a:rPr lang="en-US" sz="2200" dirty="0"/>
              <a:t> </a:t>
            </a:r>
            <a:r>
              <a:rPr lang="en-US" sz="2200" dirty="0" err="1"/>
              <a:t>konkurs</a:t>
            </a:r>
            <a:r>
              <a:rPr lang="en-US" sz="2200" dirty="0"/>
              <a:t>)</a:t>
            </a:r>
          </a:p>
          <a:p>
            <a:r>
              <a:rPr lang="en-US" sz="2200" dirty="0" err="1"/>
              <a:t>Samhandlingsreformen</a:t>
            </a:r>
            <a:r>
              <a:rPr lang="en-US" sz="2200" dirty="0"/>
              <a:t> 2012 (</a:t>
            </a:r>
            <a:r>
              <a:rPr lang="sv-SE" sz="2200" dirty="0"/>
              <a:t>utredning</a:t>
            </a:r>
            <a:r>
              <a:rPr lang="en-US" sz="2200" dirty="0"/>
              <a:t> 2008-2009)</a:t>
            </a:r>
          </a:p>
          <a:p>
            <a:r>
              <a:rPr lang="en-US" sz="2200" dirty="0" err="1"/>
              <a:t>Regionreform</a:t>
            </a:r>
            <a:r>
              <a:rPr lang="en-US" sz="2200" dirty="0"/>
              <a:t> 2017 (19 – 11 </a:t>
            </a:r>
            <a:r>
              <a:rPr lang="en-US" sz="2200" dirty="0" err="1"/>
              <a:t>regioner</a:t>
            </a:r>
            <a:r>
              <a:rPr lang="en-US" sz="2200" dirty="0"/>
              <a:t>)</a:t>
            </a:r>
          </a:p>
          <a:p>
            <a:r>
              <a:rPr lang="en-US" sz="2200" dirty="0" err="1"/>
              <a:t>Revidering</a:t>
            </a:r>
            <a:r>
              <a:rPr lang="en-US" sz="2200" dirty="0"/>
              <a:t> av </a:t>
            </a:r>
            <a:r>
              <a:rPr lang="en-US" sz="2200" dirty="0" err="1"/>
              <a:t>fastlegeordningen</a:t>
            </a:r>
            <a:r>
              <a:rPr lang="en-US" sz="2200" dirty="0"/>
              <a:t> 2023…</a:t>
            </a:r>
          </a:p>
        </p:txBody>
      </p:sp>
      <p:pic>
        <p:nvPicPr>
          <p:cNvPr id="4" name="Platshållare för innehåll 3" descr="En bild som visar text, diagram, skärmbild, Plan&#10;&#10;Automatiskt genererad beskrivning">
            <a:extLst>
              <a:ext uri="{FF2B5EF4-FFF2-40B4-BE49-F238E27FC236}">
                <a16:creationId xmlns:a16="http://schemas.microsoft.com/office/drawing/2014/main" id="{947A5909-FEB9-5A53-B49C-68298687D7CF}"/>
              </a:ext>
            </a:extLst>
          </p:cNvPr>
          <p:cNvPicPr>
            <a:picLocks noChangeAspect="1"/>
          </p:cNvPicPr>
          <p:nvPr/>
        </p:nvPicPr>
        <p:blipFill rotWithShape="1">
          <a:blip r:embed="rId3"/>
          <a:srcRect t="11191" r="-2" b="13536"/>
          <a:stretch/>
        </p:blipFill>
        <p:spPr>
          <a:xfrm>
            <a:off x="5375871" y="-80201"/>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3967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69ABA0-5571-79BA-E3F7-FD90CBA7DAAA}"/>
              </a:ext>
            </a:extLst>
          </p:cNvPr>
          <p:cNvSpPr>
            <a:spLocks noGrp="1"/>
          </p:cNvSpPr>
          <p:nvPr>
            <p:ph type="title"/>
          </p:nvPr>
        </p:nvSpPr>
        <p:spPr/>
        <p:txBody>
          <a:bodyPr/>
          <a:lstStyle/>
          <a:p>
            <a:r>
              <a:rPr lang="sv-SE" u="sng" dirty="0"/>
              <a:t>Samhandlingsreformen 2012</a:t>
            </a:r>
          </a:p>
        </p:txBody>
      </p:sp>
      <p:sp>
        <p:nvSpPr>
          <p:cNvPr id="3" name="Platshållare för text 2">
            <a:extLst>
              <a:ext uri="{FF2B5EF4-FFF2-40B4-BE49-F238E27FC236}">
                <a16:creationId xmlns:a16="http://schemas.microsoft.com/office/drawing/2014/main" id="{AD1DDD16-7C21-45BB-7EF2-67B379E56B92}"/>
              </a:ext>
            </a:extLst>
          </p:cNvPr>
          <p:cNvSpPr>
            <a:spLocks noGrp="1"/>
          </p:cNvSpPr>
          <p:nvPr>
            <p:ph type="body" idx="1"/>
          </p:nvPr>
        </p:nvSpPr>
        <p:spPr>
          <a:xfrm>
            <a:off x="839788" y="1681163"/>
            <a:ext cx="5157787" cy="484521"/>
          </a:xfrm>
        </p:spPr>
        <p:txBody>
          <a:bodyPr/>
          <a:lstStyle/>
          <a:p>
            <a:r>
              <a:rPr lang="sv-SE" dirty="0"/>
              <a:t>Utmaning</a:t>
            </a:r>
          </a:p>
        </p:txBody>
      </p:sp>
      <p:sp>
        <p:nvSpPr>
          <p:cNvPr id="4" name="Platshållare för innehåll 3">
            <a:extLst>
              <a:ext uri="{FF2B5EF4-FFF2-40B4-BE49-F238E27FC236}">
                <a16:creationId xmlns:a16="http://schemas.microsoft.com/office/drawing/2014/main" id="{11CBA61A-3D0E-81AB-BD43-A729580B687B}"/>
              </a:ext>
            </a:extLst>
          </p:cNvPr>
          <p:cNvSpPr>
            <a:spLocks noGrp="1"/>
          </p:cNvSpPr>
          <p:nvPr>
            <p:ph sz="half" idx="2"/>
          </p:nvPr>
        </p:nvSpPr>
        <p:spPr>
          <a:xfrm>
            <a:off x="839788" y="2240381"/>
            <a:ext cx="5157787" cy="3684588"/>
          </a:xfrm>
        </p:spPr>
        <p:txBody>
          <a:bodyPr>
            <a:normAutofit fontScale="85000" lnSpcReduction="20000"/>
          </a:bodyPr>
          <a:lstStyle/>
          <a:p>
            <a:pPr algn="l">
              <a:buFont typeface="Arial" panose="020B0604020202020204" pitchFamily="34" charset="0"/>
              <a:buChar char="•"/>
            </a:pPr>
            <a:r>
              <a:rPr lang="nb-NO" b="0" i="0" dirty="0">
                <a:solidFill>
                  <a:srgbClr val="202122"/>
                </a:solidFill>
                <a:effectLst/>
                <a:latin typeface="Arial" panose="020B0604020202020204" pitchFamily="34" charset="0"/>
              </a:rPr>
              <a:t>1: Pasientenes behov for koordinerte tjenester besvares ikke godt nok – fragmenterte tjenester</a:t>
            </a:r>
          </a:p>
          <a:p>
            <a:pPr algn="l">
              <a:buFont typeface="Arial" panose="020B0604020202020204" pitchFamily="34" charset="0"/>
              <a:buChar char="•"/>
            </a:pPr>
            <a:r>
              <a:rPr lang="nb-NO" b="0" i="0" dirty="0">
                <a:solidFill>
                  <a:srgbClr val="202122"/>
                </a:solidFill>
                <a:effectLst/>
                <a:latin typeface="Arial" panose="020B0604020202020204" pitchFamily="34" charset="0"/>
              </a:rPr>
              <a:t>2: Tjenestene preges av for liten innsats for å begrense og forebygge sykdom</a:t>
            </a:r>
          </a:p>
          <a:p>
            <a:pPr algn="l">
              <a:buFont typeface="Arial" panose="020B0604020202020204" pitchFamily="34" charset="0"/>
              <a:buChar char="•"/>
            </a:pPr>
            <a:r>
              <a:rPr lang="nb-NO" b="0" i="0" dirty="0">
                <a:solidFill>
                  <a:srgbClr val="202122"/>
                </a:solidFill>
                <a:effectLst/>
                <a:latin typeface="Arial" panose="020B0604020202020204" pitchFamily="34" charset="0"/>
              </a:rPr>
              <a:t>3: Demografisk utvikling og endring i sykdomsbildet gir utfordringer som vil kunne true samfunnets økonomiske bæreevne</a:t>
            </a:r>
          </a:p>
          <a:p>
            <a:endParaRPr lang="sv-SE" dirty="0"/>
          </a:p>
          <a:p>
            <a:endParaRPr lang="sv-SE" dirty="0"/>
          </a:p>
        </p:txBody>
      </p:sp>
      <p:sp>
        <p:nvSpPr>
          <p:cNvPr id="5" name="Platshållare för text 4">
            <a:extLst>
              <a:ext uri="{FF2B5EF4-FFF2-40B4-BE49-F238E27FC236}">
                <a16:creationId xmlns:a16="http://schemas.microsoft.com/office/drawing/2014/main" id="{56049CD4-CE8B-61D0-176D-E29F3F08708D}"/>
              </a:ext>
            </a:extLst>
          </p:cNvPr>
          <p:cNvSpPr>
            <a:spLocks noGrp="1"/>
          </p:cNvSpPr>
          <p:nvPr>
            <p:ph type="body" sz="quarter" idx="3"/>
          </p:nvPr>
        </p:nvSpPr>
        <p:spPr>
          <a:xfrm>
            <a:off x="6172200" y="1681163"/>
            <a:ext cx="5183188" cy="484521"/>
          </a:xfrm>
        </p:spPr>
        <p:txBody>
          <a:bodyPr/>
          <a:lstStyle/>
          <a:p>
            <a:r>
              <a:rPr lang="sv-SE" dirty="0"/>
              <a:t>Beslut</a:t>
            </a:r>
          </a:p>
        </p:txBody>
      </p:sp>
      <p:sp>
        <p:nvSpPr>
          <p:cNvPr id="6" name="Platshållare för innehåll 5">
            <a:extLst>
              <a:ext uri="{FF2B5EF4-FFF2-40B4-BE49-F238E27FC236}">
                <a16:creationId xmlns:a16="http://schemas.microsoft.com/office/drawing/2014/main" id="{79FC9BD2-B70C-F733-E003-BB4F246A2FC5}"/>
              </a:ext>
            </a:extLst>
          </p:cNvPr>
          <p:cNvSpPr>
            <a:spLocks noGrp="1"/>
          </p:cNvSpPr>
          <p:nvPr>
            <p:ph sz="quarter" idx="4"/>
          </p:nvPr>
        </p:nvSpPr>
        <p:spPr>
          <a:xfrm>
            <a:off x="6194427" y="2184232"/>
            <a:ext cx="5183188" cy="4368967"/>
          </a:xfrm>
        </p:spPr>
        <p:txBody>
          <a:bodyPr>
            <a:normAutofit fontScale="85000" lnSpcReduction="20000"/>
          </a:bodyPr>
          <a:lstStyle/>
          <a:p>
            <a:pPr algn="l">
              <a:buFont typeface="Arial" panose="020B0604020202020204" pitchFamily="34" charset="0"/>
              <a:buChar char="•"/>
            </a:pPr>
            <a:r>
              <a:rPr lang="nb-NO" b="0" i="0" dirty="0">
                <a:solidFill>
                  <a:srgbClr val="203E51"/>
                </a:solidFill>
                <a:effectLst/>
                <a:latin typeface="Publico text"/>
              </a:rPr>
              <a:t>Kommunene oppretter øyeblikkelig hjelp døgnenheter (ØHD eller KAD) </a:t>
            </a:r>
            <a:r>
              <a:rPr lang="nb-NO" b="0" i="0" dirty="0" err="1">
                <a:solidFill>
                  <a:srgbClr val="203E51"/>
                </a:solidFill>
                <a:effectLst/>
                <a:latin typeface="Publico text"/>
              </a:rPr>
              <a:t>för</a:t>
            </a:r>
            <a:r>
              <a:rPr lang="nb-NO" b="0" i="0" dirty="0">
                <a:solidFill>
                  <a:srgbClr val="203E51"/>
                </a:solidFill>
                <a:effectLst/>
                <a:latin typeface="Publico text"/>
              </a:rPr>
              <a:t> att bidra til å hindre unødvendig innleggelse av eldre pasienter i sykehus.</a:t>
            </a:r>
          </a:p>
          <a:p>
            <a:pPr algn="l">
              <a:buFont typeface="Arial" panose="020B0604020202020204" pitchFamily="34" charset="0"/>
              <a:buChar char="•"/>
            </a:pPr>
            <a:r>
              <a:rPr lang="nb-NO" b="0" i="0" dirty="0">
                <a:solidFill>
                  <a:srgbClr val="203E51"/>
                </a:solidFill>
                <a:effectLst/>
                <a:latin typeface="Publico text"/>
              </a:rPr>
              <a:t>Kommunene bidrar i finansieringen av innleggelser og konsultasjoner ved sykehusene. Dette motiverer kommunene til å utvikle alternativer til bruk av sykehus.</a:t>
            </a:r>
          </a:p>
          <a:p>
            <a:pPr algn="l">
              <a:buFont typeface="Arial" panose="020B0604020202020204" pitchFamily="34" charset="0"/>
              <a:buChar char="•"/>
            </a:pPr>
            <a:r>
              <a:rPr lang="nb-NO" b="0" i="0" dirty="0">
                <a:solidFill>
                  <a:srgbClr val="203E51"/>
                </a:solidFill>
                <a:effectLst/>
                <a:latin typeface="Publico text"/>
              </a:rPr>
              <a:t>Kommunene betaler for utskrivningsklare pasienter som fortsetter ligge på sykehus. Dette stimulerer kommunene til å ta hjem pasientene raskere.</a:t>
            </a:r>
          </a:p>
          <a:p>
            <a:endParaRPr lang="sv-SE" dirty="0"/>
          </a:p>
        </p:txBody>
      </p:sp>
    </p:spTree>
    <p:extLst>
      <p:ext uri="{BB962C8B-B14F-4D97-AF65-F5344CB8AC3E}">
        <p14:creationId xmlns:p14="http://schemas.microsoft.com/office/powerpoint/2010/main" val="2201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E70F83-D10D-6B93-43AC-623F8BD5D9A8}"/>
              </a:ext>
            </a:extLst>
          </p:cNvPr>
          <p:cNvSpPr>
            <a:spLocks noGrp="1"/>
          </p:cNvSpPr>
          <p:nvPr>
            <p:ph type="title"/>
          </p:nvPr>
        </p:nvSpPr>
        <p:spPr>
          <a:xfrm>
            <a:off x="839788" y="365125"/>
            <a:ext cx="5087770" cy="1316037"/>
          </a:xfrm>
        </p:spPr>
        <p:txBody>
          <a:bodyPr anchor="b">
            <a:noAutofit/>
          </a:bodyPr>
          <a:lstStyle/>
          <a:p>
            <a:r>
              <a:rPr lang="sv-SE" dirty="0"/>
              <a:t>3-deltresp 2-delt finansiering</a:t>
            </a:r>
          </a:p>
        </p:txBody>
      </p:sp>
      <p:sp>
        <p:nvSpPr>
          <p:cNvPr id="5" name="Platshållare för text 4">
            <a:extLst>
              <a:ext uri="{FF2B5EF4-FFF2-40B4-BE49-F238E27FC236}">
                <a16:creationId xmlns:a16="http://schemas.microsoft.com/office/drawing/2014/main" id="{6326FB2B-7138-CA8B-EF61-F854F1B26826}"/>
              </a:ext>
            </a:extLst>
          </p:cNvPr>
          <p:cNvSpPr>
            <a:spLocks noGrp="1"/>
          </p:cNvSpPr>
          <p:nvPr>
            <p:ph type="body" idx="1"/>
          </p:nvPr>
        </p:nvSpPr>
        <p:spPr>
          <a:xfrm>
            <a:off x="836612" y="1572418"/>
            <a:ext cx="5157787" cy="617329"/>
          </a:xfrm>
        </p:spPr>
        <p:txBody>
          <a:bodyPr/>
          <a:lstStyle/>
          <a:p>
            <a:r>
              <a:rPr lang="sv-SE" dirty="0"/>
              <a:t>Primär-/</a:t>
            </a:r>
            <a:r>
              <a:rPr lang="sv-SE" dirty="0" err="1"/>
              <a:t>specialisthelsetjeneste</a:t>
            </a:r>
            <a:endParaRPr lang="sv-SE" dirty="0"/>
          </a:p>
        </p:txBody>
      </p:sp>
      <p:sp>
        <p:nvSpPr>
          <p:cNvPr id="8" name="Content Placeholder 7">
            <a:extLst>
              <a:ext uri="{FF2B5EF4-FFF2-40B4-BE49-F238E27FC236}">
                <a16:creationId xmlns:a16="http://schemas.microsoft.com/office/drawing/2014/main" id="{74586999-16D0-B706-CA23-30792AC9657B}"/>
              </a:ext>
            </a:extLst>
          </p:cNvPr>
          <p:cNvSpPr>
            <a:spLocks noGrp="1"/>
          </p:cNvSpPr>
          <p:nvPr>
            <p:ph sz="half" idx="2"/>
          </p:nvPr>
        </p:nvSpPr>
        <p:spPr>
          <a:xfrm>
            <a:off x="839789" y="2505075"/>
            <a:ext cx="4328560" cy="3684588"/>
          </a:xfrm>
        </p:spPr>
        <p:txBody>
          <a:bodyPr anchor="t">
            <a:normAutofit/>
          </a:bodyPr>
          <a:lstStyle/>
          <a:p>
            <a:r>
              <a:rPr lang="en-US" sz="2200" dirty="0" err="1"/>
              <a:t>Kommun</a:t>
            </a:r>
            <a:r>
              <a:rPr lang="en-US" sz="2200" dirty="0"/>
              <a:t> (356)</a:t>
            </a:r>
          </a:p>
          <a:p>
            <a:r>
              <a:rPr lang="en-US" sz="2200" dirty="0"/>
              <a:t>Stat (</a:t>
            </a:r>
            <a:r>
              <a:rPr lang="en-US" sz="2200" dirty="0" err="1"/>
              <a:t>Folketrygden</a:t>
            </a:r>
            <a:r>
              <a:rPr lang="en-US" sz="2200" dirty="0"/>
              <a:t>)</a:t>
            </a:r>
          </a:p>
          <a:p>
            <a:r>
              <a:rPr lang="en-US" sz="2200" dirty="0" err="1"/>
              <a:t>Egenavgifter</a:t>
            </a:r>
            <a:r>
              <a:rPr lang="en-US" sz="2200" dirty="0"/>
              <a:t> </a:t>
            </a:r>
          </a:p>
          <a:p>
            <a:endParaRPr lang="en-US" sz="2200" dirty="0"/>
          </a:p>
        </p:txBody>
      </p:sp>
      <p:sp>
        <p:nvSpPr>
          <p:cNvPr id="6" name="Platshållare för text 5">
            <a:extLst>
              <a:ext uri="{FF2B5EF4-FFF2-40B4-BE49-F238E27FC236}">
                <a16:creationId xmlns:a16="http://schemas.microsoft.com/office/drawing/2014/main" id="{A6B8AB56-619C-60A8-10A5-B232BD44E030}"/>
              </a:ext>
            </a:extLst>
          </p:cNvPr>
          <p:cNvSpPr>
            <a:spLocks noGrp="1"/>
          </p:cNvSpPr>
          <p:nvPr>
            <p:ph type="body" sz="quarter" idx="3"/>
          </p:nvPr>
        </p:nvSpPr>
        <p:spPr/>
        <p:txBody>
          <a:bodyPr/>
          <a:lstStyle/>
          <a:p>
            <a:endParaRPr lang="sv-SE"/>
          </a:p>
        </p:txBody>
      </p:sp>
      <p:sp>
        <p:nvSpPr>
          <p:cNvPr id="7" name="Platshållare för innehåll 6">
            <a:extLst>
              <a:ext uri="{FF2B5EF4-FFF2-40B4-BE49-F238E27FC236}">
                <a16:creationId xmlns:a16="http://schemas.microsoft.com/office/drawing/2014/main" id="{5E249A5E-C530-9945-1D01-B9F0BB4D9534}"/>
              </a:ext>
            </a:extLst>
          </p:cNvPr>
          <p:cNvSpPr>
            <a:spLocks noGrp="1"/>
          </p:cNvSpPr>
          <p:nvPr>
            <p:ph sz="quarter" idx="4"/>
          </p:nvPr>
        </p:nvSpPr>
        <p:spPr/>
        <p:txBody>
          <a:bodyPr/>
          <a:lstStyle/>
          <a:p>
            <a:endParaRPr lang="sv-SE"/>
          </a:p>
        </p:txBody>
      </p:sp>
      <p:pic>
        <p:nvPicPr>
          <p:cNvPr id="4" name="Platshållare för innehåll 3">
            <a:extLst>
              <a:ext uri="{FF2B5EF4-FFF2-40B4-BE49-F238E27FC236}">
                <a16:creationId xmlns:a16="http://schemas.microsoft.com/office/drawing/2014/main" id="{1B8139DD-0A3A-7FE8-4CF1-DC934B8D6584}"/>
              </a:ext>
            </a:extLst>
          </p:cNvPr>
          <p:cNvPicPr>
            <a:picLocks noChangeAspect="1"/>
          </p:cNvPicPr>
          <p:nvPr/>
        </p:nvPicPr>
        <p:blipFill>
          <a:blip r:embed="rId3"/>
          <a:stretch>
            <a:fillRect/>
          </a:stretch>
        </p:blipFill>
        <p:spPr>
          <a:xfrm>
            <a:off x="5896010" y="668337"/>
            <a:ext cx="5735568" cy="5577840"/>
          </a:xfrm>
          <a:prstGeom prst="rect">
            <a:avLst/>
          </a:prstGeom>
        </p:spPr>
      </p:pic>
      <p:pic>
        <p:nvPicPr>
          <p:cNvPr id="9" name="Bildobjekt 8">
            <a:extLst>
              <a:ext uri="{FF2B5EF4-FFF2-40B4-BE49-F238E27FC236}">
                <a16:creationId xmlns:a16="http://schemas.microsoft.com/office/drawing/2014/main" id="{6CD163DB-7B60-35EE-C6FE-6A0ECF32D407}"/>
              </a:ext>
            </a:extLst>
          </p:cNvPr>
          <p:cNvPicPr>
            <a:picLocks noChangeAspect="1"/>
          </p:cNvPicPr>
          <p:nvPr/>
        </p:nvPicPr>
        <p:blipFill>
          <a:blip r:embed="rId4"/>
          <a:stretch>
            <a:fillRect/>
          </a:stretch>
        </p:blipFill>
        <p:spPr>
          <a:xfrm>
            <a:off x="2470690" y="2505075"/>
            <a:ext cx="2973849" cy="4207997"/>
          </a:xfrm>
          <a:prstGeom prst="rect">
            <a:avLst/>
          </a:prstGeom>
        </p:spPr>
      </p:pic>
    </p:spTree>
    <p:extLst>
      <p:ext uri="{BB962C8B-B14F-4D97-AF65-F5344CB8AC3E}">
        <p14:creationId xmlns:p14="http://schemas.microsoft.com/office/powerpoint/2010/main" val="197851267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1222</Words>
  <Application>Microsoft Office PowerPoint</Application>
  <PresentationFormat>Bredbild</PresentationFormat>
  <Paragraphs>73</Paragraphs>
  <Slides>7</Slides>
  <Notes>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7</vt:i4>
      </vt:variant>
    </vt:vector>
  </HeadingPairs>
  <TitlesOfParts>
    <vt:vector size="13" baseType="lpstr">
      <vt:lpstr>Arial</vt:lpstr>
      <vt:lpstr>Calibri</vt:lpstr>
      <vt:lpstr>Calibri Light</vt:lpstr>
      <vt:lpstr>Publico text</vt:lpstr>
      <vt:lpstr>Work Sans</vt:lpstr>
      <vt:lpstr>Office-tema</vt:lpstr>
      <vt:lpstr>Norge – statlig styrning i ett land med mycket starkt kommunalt självstyre</vt:lpstr>
      <vt:lpstr>Regionala företag, statligt ägarskap</vt:lpstr>
      <vt:lpstr>De regionale helseforetakene eier i fellesskap følgende bolag:</vt:lpstr>
      <vt:lpstr>PowerPoint-presentation</vt:lpstr>
      <vt:lpstr>Utvecklingen av den organisatoriska  strukturen av hälso- och omsorgstjänsterna i Norge</vt:lpstr>
      <vt:lpstr>Samhandlingsreformen 2012</vt:lpstr>
      <vt:lpstr>3-deltresp 2-delt finansiering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Norge – statlig styrning i ett land med mycket starkt kommunalt självstyre</dc:title>
  <dc:creator>Heidi Stensmyren</dc:creator>
  <cp:lastModifiedBy>Heidi Stensmyren</cp:lastModifiedBy>
  <cp:revision>2</cp:revision>
  <dcterms:created xsi:type="dcterms:W3CDTF">2023-06-08T06:22:48Z</dcterms:created>
  <dcterms:modified xsi:type="dcterms:W3CDTF">2023-06-08T10:21:24Z</dcterms:modified>
</cp:coreProperties>
</file>