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  <p:sldMasterId id="2147483716" r:id="rId2"/>
    <p:sldMasterId id="2147483728" r:id="rId3"/>
    <p:sldMasterId id="2147483752" r:id="rId4"/>
    <p:sldMasterId id="2147484027" r:id="rId5"/>
    <p:sldMasterId id="2147484076" r:id="rId6"/>
    <p:sldMasterId id="2147484148" r:id="rId7"/>
    <p:sldMasterId id="2147484196" r:id="rId8"/>
  </p:sldMasterIdLst>
  <p:notesMasterIdLst>
    <p:notesMasterId r:id="rId21"/>
  </p:notesMasterIdLst>
  <p:sldIdLst>
    <p:sldId id="256" r:id="rId9"/>
    <p:sldId id="1472" r:id="rId10"/>
    <p:sldId id="4207" r:id="rId11"/>
    <p:sldId id="4209" r:id="rId12"/>
    <p:sldId id="4219" r:id="rId13"/>
    <p:sldId id="4215" r:id="rId14"/>
    <p:sldId id="4195" r:id="rId15"/>
    <p:sldId id="4210" r:id="rId16"/>
    <p:sldId id="4213" r:id="rId17"/>
    <p:sldId id="4212" r:id="rId18"/>
    <p:sldId id="4198" r:id="rId19"/>
    <p:sldId id="4221" r:id="rId2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örgen Nordenström" initials="JN" lastIdx="2" clrIdx="0">
    <p:extLst>
      <p:ext uri="{19B8F6BF-5375-455C-9EA6-DF929625EA0E}">
        <p15:presenceInfo xmlns:p15="http://schemas.microsoft.com/office/powerpoint/2012/main" userId="S::jorgen.nordenstrom@ki.se::ceeea029-3b70-4061-8071-d4499d27fd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9EB4"/>
    <a:srgbClr val="30A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1" autoAdjust="0"/>
    <p:restoredTop sz="93792" autoAdjust="0"/>
  </p:normalViewPr>
  <p:slideViewPr>
    <p:cSldViewPr snapToGrid="0">
      <p:cViewPr varScale="1">
        <p:scale>
          <a:sx n="60" d="100"/>
          <a:sy n="60" d="100"/>
        </p:scale>
        <p:origin x="72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-2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6D9BE-5185-47B1-AE21-B51A7F97732A}" type="datetimeFigureOut">
              <a:rPr lang="sv-SE" smtClean="0"/>
              <a:t>2023-06-02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BDBC4-3891-4210-BB30-6125A9DA58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57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Betydande regionala skillnader mellan regionerna vad gäller läkartäthet, läkemedelskostnader och sjuktal.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BDBC4-3891-4210-BB30-6125A9DA588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940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3.emf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3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362"/>
            <a:ext cx="7734300" cy="5811837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8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71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83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53579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37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8802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15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47" y="1681852"/>
            <a:ext cx="5156201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47" y="2507556"/>
            <a:ext cx="5156201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5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51" y="2507556"/>
            <a:ext cx="5181601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01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08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36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51" y="457201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39" y="990600"/>
            <a:ext cx="6172201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51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5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69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51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39" y="990600"/>
            <a:ext cx="6172201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51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98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2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362"/>
            <a:ext cx="7734300" cy="5811837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64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54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79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53579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85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8802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65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47" y="1681852"/>
            <a:ext cx="5156201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47" y="2507556"/>
            <a:ext cx="5156201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5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51" y="2507556"/>
            <a:ext cx="5181601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374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6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53579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620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51" y="457201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39" y="990600"/>
            <a:ext cx="6172201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51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78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51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39" y="990600"/>
            <a:ext cx="6172201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51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07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27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362"/>
            <a:ext cx="7734300" cy="5811837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66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3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195385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raft2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14801" y="4159253"/>
            <a:ext cx="3253155" cy="244475"/>
          </a:xfrm>
          <a:prstGeom prst="rect">
            <a:avLst/>
          </a:prstGeom>
          <a:solidFill>
            <a:srgbClr val="80A1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6800" tIns="0" rIns="4680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b="1">
                <a:solidFill>
                  <a:srgbClr val="FFFFFF"/>
                </a:solidFill>
              </a:rPr>
              <a:t>DRAFT – subject to revision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0" y="1"/>
            <a:ext cx="12192000" cy="2752725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0" y="2717166"/>
            <a:ext cx="12192000" cy="96837"/>
          </a:xfrm>
          <a:prstGeom prst="rect">
            <a:avLst/>
          </a:prstGeom>
          <a:solidFill>
            <a:srgbClr val="80A1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8" name="Shadow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28628" y="2914650"/>
            <a:ext cx="6203463" cy="1619250"/>
          </a:xfrm>
          <a:prstGeom prst="rect">
            <a:avLst/>
          </a:prstGeom>
          <a:solidFill>
            <a:srgbClr val="DDDDDD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703752" y="3201988"/>
            <a:ext cx="5314463" cy="252412"/>
          </a:xfrm>
        </p:spPr>
        <p:txBody>
          <a:bodyPr tIns="0" rIns="360000" bIns="0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altLang="en-US" noProof="0" dirty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03752" y="3454400"/>
            <a:ext cx="5314463" cy="503238"/>
          </a:xfrm>
        </p:spPr>
        <p:txBody>
          <a:bodyPr rIns="360000"/>
          <a:lstStyle>
            <a:lvl1pPr marL="0" indent="0">
              <a:buFont typeface="Wingdings" pitchFamily="2" charset="2"/>
              <a:buNone/>
              <a:defRPr sz="1600"/>
            </a:lvl1pPr>
          </a:lstStyle>
          <a:p>
            <a:pPr lvl="0"/>
            <a:r>
              <a:rPr lang="en-GB" altLang="en-US" noProof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3577764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CCF02-2CE6-475E-B634-1CC8F8B01C46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45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7853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14D4C-F85C-4D3B-8160-33162BAF72A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97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1887" y="1511302"/>
            <a:ext cx="5148385" cy="4822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833" y="1511302"/>
            <a:ext cx="5150339" cy="4822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6154795" y="6662738"/>
            <a:ext cx="5189417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>
                <a:solidFill>
                  <a:srgbClr val="000000"/>
                </a:solidFill>
              </a:rPr>
              <a:t>2011 PPT STANDARDS_GUIDANCE PACK_FINAL.PPT</a:t>
            </a:r>
            <a:endParaRPr lang="en-GB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4F332-EBB4-4C94-89A6-D0792B6A727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15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7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7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0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0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4B14C-E461-48A3-98C3-66D0FB36AB9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33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4139F-2509-4445-8644-CA77256742C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5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8802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925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CD567-4399-428A-8FB7-D982085B6CB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70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415" y="273052"/>
            <a:ext cx="681501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43764-D25E-408D-9C44-D7B0194D2AE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68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40FDF-DC60-4829-B0C0-FD435585AC5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224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7B7C1-32B0-4E85-86C8-14B20D57EB7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6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8435" y="773113"/>
            <a:ext cx="2624015" cy="5561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1919" y="773113"/>
            <a:ext cx="7688385" cy="5561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FCC89-53F3-4C19-8A57-55489E6C987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98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4" y="773113"/>
            <a:ext cx="10488247" cy="431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851887" y="1511302"/>
            <a:ext cx="5148385" cy="48228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87833" y="1511302"/>
            <a:ext cx="5150339" cy="4822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6154795" y="6662738"/>
            <a:ext cx="5189417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>
                <a:solidFill>
                  <a:srgbClr val="000000"/>
                </a:solidFill>
              </a:rPr>
              <a:t>2011 PPT STANDARDS_GUIDANCE PACK_FINAL.PPT</a:t>
            </a:r>
            <a:endParaRPr lang="en-GB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4CA3-BAB1-45C0-8E0A-094A3B8BEDA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75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4" y="773113"/>
            <a:ext cx="10488247" cy="431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1887" y="1511302"/>
            <a:ext cx="5148385" cy="4822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87833" y="1511302"/>
            <a:ext cx="5150339" cy="48228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6154795" y="6662738"/>
            <a:ext cx="5189417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>
                <a:solidFill>
                  <a:srgbClr val="000000"/>
                </a:solidFill>
              </a:rPr>
              <a:t>2011 PPT STANDARDS_GUIDANCE PACK_FINAL.PPT</a:t>
            </a:r>
            <a:endParaRPr lang="en-GB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FA540-2663-4BC7-AEA2-11A2BB069B5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77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4" y="773113"/>
            <a:ext cx="10488247" cy="431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51877" y="1511302"/>
            <a:ext cx="10486293" cy="48228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6154795" y="6662738"/>
            <a:ext cx="5189417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>
                <a:solidFill>
                  <a:srgbClr val="000000"/>
                </a:solidFill>
              </a:rPr>
              <a:t>2011 PPT STANDARDS_GUIDANCE PACK_FINAL.PPT</a:t>
            </a:r>
            <a:endParaRPr lang="en-GB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2868E-4BA2-437A-884E-60E3D7855278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077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568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7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47" y="1681852"/>
            <a:ext cx="5156201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47" y="2507556"/>
            <a:ext cx="5156201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5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51" y="2507556"/>
            <a:ext cx="5181601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760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5349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840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88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6"/>
            <a:ext cx="5156200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5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51" y="2507556"/>
            <a:ext cx="5181601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728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794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222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1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435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318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25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362"/>
            <a:ext cx="7734300" cy="5811837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01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Bildobjekt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52" y="2"/>
            <a:ext cx="2734733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6" descr="SVEUS_Logo_mTagline_3025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3" y="6285774"/>
            <a:ext cx="1255184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4925484" y="30164"/>
            <a:ext cx="19291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sv-SE" altLang="en-US" sz="1800">
                <a:solidFill>
                  <a:srgbClr val="B2B2B2"/>
                </a:solidFill>
                <a:latin typeface="Franklin Gothic Book" pitchFamily="34" charset="0"/>
              </a:rPr>
              <a:t>ARBETSMATERIAL</a:t>
            </a:r>
          </a:p>
        </p:txBody>
      </p:sp>
      <p:graphicFrame>
        <p:nvGraphicFramePr>
          <p:cNvPr id="7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1007533" y="6357211"/>
            <a:ext cx="97366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>
                    <a:lumMod val="65000"/>
                  </a:prstClr>
                </a:solidFill>
                <a:latin typeface="Franklin Gothic Book"/>
              </a:defRPr>
            </a:lvl1pPr>
          </a:lstStyle>
          <a:p>
            <a:pPr>
              <a:defRPr/>
            </a:pPr>
            <a:fld id="{29F4AF3C-4AC9-4D4F-AB1B-55469E78D1F0}" type="datetime1">
              <a:rPr lang="sv-SE"/>
              <a:pPr>
                <a:defRPr/>
              </a:pPr>
              <a:t>2023-06-02</a:t>
            </a:fld>
            <a:endParaRPr lang="sv-SE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7211"/>
            <a:ext cx="3937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>
                    <a:lumMod val="65000"/>
                  </a:prstClr>
                </a:solidFill>
                <a:latin typeface="Franklin Gothic Book"/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90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107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597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227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53607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510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8802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648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47" y="1681852"/>
            <a:ext cx="5156201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47" y="2507556"/>
            <a:ext cx="5156201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5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51" y="2507556"/>
            <a:ext cx="5181601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06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39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051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51" y="457201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39" y="990600"/>
            <a:ext cx="6172201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51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082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51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39" y="990600"/>
            <a:ext cx="6172201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51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283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1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295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362"/>
            <a:ext cx="7734300" cy="5811837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35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139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3262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53647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211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8802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867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39" y="1681852"/>
            <a:ext cx="5156201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39" y="2507556"/>
            <a:ext cx="5156201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95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95" y="2507556"/>
            <a:ext cx="5181601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885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659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959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51" y="457201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11" y="990600"/>
            <a:ext cx="6172201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51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00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51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11" y="990600"/>
            <a:ext cx="6172201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51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4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51" y="457201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39" y="990600"/>
            <a:ext cx="6172201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51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036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903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7" y="360362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0362"/>
            <a:ext cx="7734300" cy="5811837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734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920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914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5350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569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8802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258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39" y="1681852"/>
            <a:ext cx="5156201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39" y="2507556"/>
            <a:ext cx="5156201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5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51" y="2507556"/>
            <a:ext cx="5181601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2491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664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403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51" y="457201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11" y="990600"/>
            <a:ext cx="6172201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51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1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51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39" y="990600"/>
            <a:ext cx="6172201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51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093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51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11" y="990600"/>
            <a:ext cx="6172201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51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951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745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7" y="360362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0362"/>
            <a:ext cx="7734300" cy="5811837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3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6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35.xml"/><Relationship Id="rId16" Type="http://schemas.openxmlformats.org/officeDocument/2006/relationships/tags" Target="../tags/tag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43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tags" Target="../tags/tag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accent3">
                <a:lumMod val="5000"/>
                <a:lumOff val="95000"/>
              </a:schemeClr>
            </a:gs>
            <a:gs pos="86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97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8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8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72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72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72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1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accent3">
                <a:lumMod val="5000"/>
                <a:lumOff val="95000"/>
              </a:schemeClr>
            </a:gs>
            <a:gs pos="86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97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8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8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72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72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72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5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accent3">
                <a:lumMod val="5000"/>
                <a:lumOff val="95000"/>
              </a:schemeClr>
            </a:gs>
            <a:gs pos="86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97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8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8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72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72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72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3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8"/>
          <p:cNvSpPr>
            <a:spLocks noChangeArrowheads="1"/>
          </p:cNvSpPr>
          <p:nvPr userDrawn="1"/>
        </p:nvSpPr>
        <p:spPr bwMode="auto">
          <a:xfrm>
            <a:off x="0" y="6639878"/>
            <a:ext cx="12192000" cy="207341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b="1">
              <a:solidFill>
                <a:srgbClr val="000000"/>
              </a:solidFill>
            </a:endParaRPr>
          </a:p>
        </p:txBody>
      </p:sp>
      <p:graphicFrame>
        <p:nvGraphicFramePr>
          <p:cNvPr id="1026" name="Rectangle 2" hidden="1"/>
          <p:cNvGraphicFramePr>
            <a:graphicFrameLocks/>
          </p:cNvGraphicFramePr>
          <p:nvPr>
            <p:custDataLst>
              <p:tags r:id="rId16"/>
            </p:custDataLst>
          </p:nvPr>
        </p:nvGraphicFramePr>
        <p:xfrm>
          <a:off x="3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0" imgH="0" progId="TCLayout.ActiveDocument.1">
                  <p:embed/>
                </p:oleObj>
              </mc:Choice>
              <mc:Fallback>
                <p:oleObj name="think-cell Slide" r:id="rId2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195385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gray">
          <a:xfrm>
            <a:off x="863604" y="773113"/>
            <a:ext cx="1048824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037" rIns="0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9" name="Client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51877" y="6693853"/>
            <a:ext cx="3964901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36000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dirty="0" err="1">
                <a:solidFill>
                  <a:srgbClr val="000000"/>
                </a:solidFill>
              </a:rPr>
              <a:t>Karolinska</a:t>
            </a:r>
            <a:r>
              <a:rPr lang="en-US" altLang="en-US" sz="800" dirty="0">
                <a:solidFill>
                  <a:srgbClr val="000000"/>
                </a:solidFill>
              </a:rPr>
              <a:t> University Hospital Value-Based Healthcare</a:t>
            </a:r>
            <a:endParaRPr lang="en-GB" altLang="en-US" sz="80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  <p:custDataLst>
              <p:tags r:id="rId19"/>
            </p:custDataLst>
          </p:nvPr>
        </p:nvSpPr>
        <p:spPr bwMode="auto">
          <a:xfrm>
            <a:off x="851877" y="1511302"/>
            <a:ext cx="10486293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Author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  <p:custDataLst>
              <p:tags r:id="rId20"/>
            </p:custDataLst>
          </p:nvPr>
        </p:nvSpPr>
        <p:spPr bwMode="auto">
          <a:xfrm>
            <a:off x="5652487" y="6639878"/>
            <a:ext cx="88509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800" tIns="45720" rIns="4680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1752600" algn="r"/>
              </a:tabLst>
              <a:defRPr sz="800">
                <a:latin typeface="Arial" charset="0"/>
                <a:cs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BB9EB2D-8C6F-431C-A7E9-D0C26FBFA00F}" type="slidenum">
              <a:rPr lang="en-GB" altLang="en-US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49" name="Rectangle 18"/>
          <p:cNvSpPr>
            <a:spLocks noChangeArrowheads="1"/>
          </p:cNvSpPr>
          <p:nvPr/>
        </p:nvSpPr>
        <p:spPr bwMode="auto">
          <a:xfrm>
            <a:off x="0" y="2"/>
            <a:ext cx="12192000" cy="627063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10250" name="Rectangle 17"/>
          <p:cNvSpPr>
            <a:spLocks noChangeArrowheads="1"/>
          </p:cNvSpPr>
          <p:nvPr/>
        </p:nvSpPr>
        <p:spPr bwMode="auto">
          <a:xfrm>
            <a:off x="0" y="609600"/>
            <a:ext cx="12192000" cy="63500"/>
          </a:xfrm>
          <a:prstGeom prst="rect">
            <a:avLst/>
          </a:prstGeom>
          <a:solidFill>
            <a:srgbClr val="80A1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1035" name="Draft1" hidden="1"/>
          <p:cNvSpPr txBox="1">
            <a:spLocks noChangeArrowheads="1"/>
          </p:cNvSpPr>
          <p:nvPr userDrawn="1">
            <p:custDataLst>
              <p:tags r:id="rId21"/>
            </p:custDataLst>
          </p:nvPr>
        </p:nvSpPr>
        <p:spPr bwMode="gray">
          <a:xfrm>
            <a:off x="2821359" y="233363"/>
            <a:ext cx="236610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1">
                <a:solidFill>
                  <a:srgbClr val="03523E"/>
                </a:solidFill>
              </a:rPr>
              <a:t>DRAFT</a:t>
            </a:r>
          </a:p>
        </p:txBody>
      </p:sp>
      <p:sp>
        <p:nvSpPr>
          <p:cNvPr id="13" name="Client"/>
          <p:cNvSpPr txBox="1">
            <a:spLocks noChangeArrowheads="1"/>
          </p:cNvSpPr>
          <p:nvPr userDrawn="1">
            <p:custDataLst>
              <p:tags r:id="rId22"/>
            </p:custDataLst>
          </p:nvPr>
        </p:nvSpPr>
        <p:spPr bwMode="auto">
          <a:xfrm>
            <a:off x="8024515" y="6692900"/>
            <a:ext cx="3745524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36000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800" dirty="0">
                <a:solidFill>
                  <a:srgbClr val="000000"/>
                </a:solidFill>
              </a:rPr>
              <a:t>VBM Care</a:t>
            </a:r>
          </a:p>
        </p:txBody>
      </p:sp>
    </p:spTree>
    <p:extLst>
      <p:ext uri="{BB962C8B-B14F-4D97-AF65-F5344CB8AC3E}">
        <p14:creationId xmlns:p14="http://schemas.microsoft.com/office/powerpoint/2010/main" val="67445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3523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3523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3523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3523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3523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700" b="1">
          <a:solidFill>
            <a:srgbClr val="03523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700" b="1">
          <a:solidFill>
            <a:srgbClr val="03523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700" b="1">
          <a:solidFill>
            <a:srgbClr val="03523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700" b="1">
          <a:solidFill>
            <a:srgbClr val="03523E"/>
          </a:solidFill>
          <a:latin typeface="Arial" charset="0"/>
          <a:cs typeface="Arial" charset="0"/>
        </a:defRPr>
      </a:lvl9pPr>
    </p:titleStyle>
    <p:bodyStyle>
      <a:lvl1pPr marL="266700" indent="-266700" algn="l" rtl="0" eaLnBrk="0" fontAlgn="base" hangingPunct="0">
        <a:spcBef>
          <a:spcPct val="80000"/>
        </a:spcBef>
        <a:spcAft>
          <a:spcPct val="40000"/>
        </a:spcAft>
        <a:buClr>
          <a:srgbClr val="03523E"/>
        </a:buClr>
        <a:buFont typeface="Wingdings" pitchFamily="2" charset="2"/>
        <a:buChar char="l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7800" algn="l" rtl="0" eaLnBrk="0" fontAlgn="base" hangingPunct="0">
        <a:spcBef>
          <a:spcPct val="0"/>
        </a:spcBef>
        <a:spcAft>
          <a:spcPct val="50000"/>
        </a:spcAft>
        <a:buClr>
          <a:schemeClr val="tx1"/>
        </a:buClr>
        <a:buSzPct val="150000"/>
        <a:buFont typeface="Arial" pitchFamily="34" charset="0"/>
        <a:buChar char="-"/>
        <a:defRPr sz="1400">
          <a:solidFill>
            <a:schemeClr val="tx1"/>
          </a:solidFill>
          <a:latin typeface="+mn-lt"/>
          <a:cs typeface="+mn-cs"/>
        </a:defRPr>
      </a:lvl2pPr>
      <a:lvl3pPr marL="984250" indent="-180975" algn="l" rtl="0" eaLnBrk="0" fontAlgn="base" hangingPunct="0">
        <a:spcBef>
          <a:spcPct val="0"/>
        </a:spcBef>
        <a:spcAft>
          <a:spcPct val="50000"/>
        </a:spcAft>
        <a:buFont typeface="Times New Roman" pitchFamily="18" charset="0"/>
        <a:buChar char="–"/>
        <a:defRPr sz="1200">
          <a:solidFill>
            <a:schemeClr val="tx1"/>
          </a:solidFill>
          <a:latin typeface="+mn-lt"/>
          <a:cs typeface="+mn-cs"/>
        </a:defRPr>
      </a:lvl3pPr>
      <a:lvl4pPr marL="1343025" indent="-179388" algn="l" rtl="0" eaLnBrk="0" fontAlgn="base" hangingPunct="0">
        <a:spcBef>
          <a:spcPct val="0"/>
        </a:spcBef>
        <a:spcAft>
          <a:spcPct val="50000"/>
        </a:spcAft>
        <a:buChar char="–"/>
        <a:defRPr sz="1200">
          <a:solidFill>
            <a:schemeClr val="tx1"/>
          </a:solidFill>
          <a:latin typeface="+mn-lt"/>
          <a:cs typeface="+mn-cs"/>
        </a:defRPr>
      </a:lvl4pPr>
      <a:lvl5pPr marL="2508250" indent="-261938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defRPr sz="1400">
          <a:solidFill>
            <a:schemeClr val="tx1"/>
          </a:solidFill>
          <a:latin typeface="+mn-lt"/>
          <a:cs typeface="+mn-cs"/>
        </a:defRPr>
      </a:lvl5pPr>
      <a:lvl6pPr marL="2965450" indent="-261938" algn="l" rtl="0" fontAlgn="base">
        <a:spcBef>
          <a:spcPct val="20000"/>
        </a:spcBef>
        <a:spcAft>
          <a:spcPct val="0"/>
        </a:spcAft>
        <a:buFont typeface="Times New Roman" pitchFamily="18" charset="0"/>
        <a:defRPr sz="1400">
          <a:solidFill>
            <a:schemeClr val="tx1"/>
          </a:solidFill>
          <a:latin typeface="+mn-lt"/>
          <a:cs typeface="+mn-cs"/>
        </a:defRPr>
      </a:lvl6pPr>
      <a:lvl7pPr marL="3422650" indent="-261938" algn="l" rtl="0" fontAlgn="base">
        <a:spcBef>
          <a:spcPct val="20000"/>
        </a:spcBef>
        <a:spcAft>
          <a:spcPct val="0"/>
        </a:spcAft>
        <a:buFont typeface="Times New Roman" pitchFamily="18" charset="0"/>
        <a:defRPr sz="1400">
          <a:solidFill>
            <a:schemeClr val="tx1"/>
          </a:solidFill>
          <a:latin typeface="+mn-lt"/>
          <a:cs typeface="+mn-cs"/>
        </a:defRPr>
      </a:lvl7pPr>
      <a:lvl8pPr marL="3879850" indent="-261938" algn="l" rtl="0" fontAlgn="base">
        <a:spcBef>
          <a:spcPct val="20000"/>
        </a:spcBef>
        <a:spcAft>
          <a:spcPct val="0"/>
        </a:spcAft>
        <a:buFont typeface="Times New Roman" pitchFamily="18" charset="0"/>
        <a:defRPr sz="1400">
          <a:solidFill>
            <a:schemeClr val="tx1"/>
          </a:solidFill>
          <a:latin typeface="+mn-lt"/>
          <a:cs typeface="+mn-cs"/>
        </a:defRPr>
      </a:lvl8pPr>
      <a:lvl9pPr marL="4337050" indent="-261938" algn="l" rtl="0" fontAlgn="base">
        <a:spcBef>
          <a:spcPct val="20000"/>
        </a:spcBef>
        <a:spcAft>
          <a:spcPct val="0"/>
        </a:spcAft>
        <a:buFont typeface="Times New Roman" pitchFamily="18" charset="0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accent3">
                <a:lumMod val="5000"/>
                <a:lumOff val="95000"/>
              </a:schemeClr>
            </a:gs>
            <a:gs pos="86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97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72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72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72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8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accent3">
                <a:lumMod val="5000"/>
                <a:lumOff val="95000"/>
              </a:schemeClr>
            </a:gs>
            <a:gs pos="86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97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8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8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7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7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7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4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accent3">
                <a:lumMod val="5000"/>
                <a:lumOff val="95000"/>
              </a:schemeClr>
            </a:gs>
            <a:gs pos="86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97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8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8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7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7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7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2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accent3">
                <a:lumMod val="5000"/>
                <a:lumOff val="95000"/>
              </a:schemeClr>
            </a:gs>
            <a:gs pos="86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97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8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8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72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72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72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0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" y="1589229"/>
            <a:ext cx="12191996" cy="191770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sv-SE" altLang="sv-SE" sz="4000" dirty="0"/>
            </a:br>
            <a:br>
              <a:rPr lang="sv-SE" altLang="sv-SE" sz="4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v-SE" altLang="sv-SE" sz="4900" dirty="0">
                <a:solidFill>
                  <a:schemeClr val="accent5">
                    <a:lumMod val="75000"/>
                  </a:schemeClr>
                </a:solidFill>
              </a:rPr>
              <a:t>Svensk sjukvård </a:t>
            </a:r>
            <a:br>
              <a:rPr lang="sv-SE" altLang="sv-SE" sz="49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v-SE" altLang="sv-SE" sz="4900" dirty="0">
                <a:solidFill>
                  <a:schemeClr val="accent5">
                    <a:lumMod val="75000"/>
                  </a:schemeClr>
                </a:solidFill>
              </a:rPr>
              <a:t>– vad behöver bli bättre?</a:t>
            </a:r>
            <a:r>
              <a:rPr lang="sv-SE" sz="1800" dirty="0">
                <a:solidFill>
                  <a:srgbClr val="30030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endParaRPr lang="sv-SE" altLang="sv-SE" sz="49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595" y="4681349"/>
            <a:ext cx="6400800" cy="20161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sv-SE" altLang="sv-SE" sz="2400" dirty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sv-SE" altLang="sv-SE" sz="2400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sv-SE" altLang="sv-SE" sz="2400" dirty="0"/>
              <a:t>Jörgen Nordenström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sv-SE" altLang="sv-SE" sz="1600" dirty="0"/>
              <a:t>Kommissionen för Skattenytta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sv-SE" altLang="sv-SE" sz="1600" dirty="0"/>
              <a:t>8 juni 2023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sv-SE" altLang="sv-SE" sz="1400" dirty="0"/>
              <a:t>jorgen.nordenstrom@ki.se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sv-SE" altLang="sv-SE" sz="1400" dirty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sv-SE" altLang="sv-SE" sz="1800" dirty="0"/>
          </a:p>
        </p:txBody>
      </p:sp>
      <p:sp>
        <p:nvSpPr>
          <p:cNvPr id="4" name="Rektangel 3"/>
          <p:cNvSpPr/>
          <p:nvPr/>
        </p:nvSpPr>
        <p:spPr>
          <a:xfrm rot="10800000">
            <a:off x="0" y="-6065"/>
            <a:ext cx="12192000" cy="273084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-3" y="234039"/>
            <a:ext cx="12192000" cy="45719"/>
          </a:xfrm>
          <a:prstGeom prst="rect">
            <a:avLst/>
          </a:prstGeom>
          <a:gradFill>
            <a:gsLst>
              <a:gs pos="21000">
                <a:schemeClr val="bg1"/>
              </a:gs>
              <a:gs pos="8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97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 rot="10800000">
            <a:off x="10595423" y="2549024"/>
            <a:ext cx="1596572" cy="825345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 rot="10800000">
            <a:off x="0" y="2549023"/>
            <a:ext cx="1596571" cy="825345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4730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 rot="10800000">
            <a:off x="0" y="-6065"/>
            <a:ext cx="12192000" cy="273084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-3" y="234039"/>
            <a:ext cx="12192000" cy="45719"/>
          </a:xfrm>
          <a:prstGeom prst="rect">
            <a:avLst/>
          </a:prstGeom>
          <a:gradFill>
            <a:gsLst>
              <a:gs pos="21000">
                <a:schemeClr val="bg1"/>
              </a:gs>
              <a:gs pos="8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97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/>
        </p:nvSpPr>
        <p:spPr>
          <a:xfrm rot="10800000" flipV="1">
            <a:off x="0" y="6813255"/>
            <a:ext cx="12192000" cy="45719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730413" y="924219"/>
            <a:ext cx="779303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Kostnadseffektiv</a:t>
            </a:r>
            <a:r>
              <a:rPr kumimoji="0" lang="en-US" alt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vård</a:t>
            </a:r>
            <a:endParaRPr kumimoji="0" lang="en-US" alt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0" name="Rektangel 9"/>
          <p:cNvSpPr/>
          <p:nvPr/>
        </p:nvSpPr>
        <p:spPr>
          <a:xfrm rot="10800000">
            <a:off x="3391785" y="2155580"/>
            <a:ext cx="4491563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31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877803" y="3139932"/>
            <a:ext cx="9078971" cy="3718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None/>
              <a:tabLst/>
              <a:defRPr/>
            </a:pPr>
            <a:r>
              <a:rPr lang="sv-SE" altLang="sv-SE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15</a:t>
            </a:r>
            <a:r>
              <a:rPr lang="sv-SE" altLang="sv-SE" b="1" dirty="0">
                <a:solidFill>
                  <a:prstClr val="black"/>
                </a:solidFill>
                <a:latin typeface="+mj-lt"/>
              </a:rPr>
              <a:t>. R</a:t>
            </a:r>
            <a:r>
              <a:rPr kumimoji="0" lang="sv-SE" altLang="sv-SE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egionerna</a:t>
            </a:r>
            <a:r>
              <a:rPr kumimoji="0" lang="sv-SE" altLang="sv-SE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är för många och för små</a:t>
            </a:r>
            <a:r>
              <a:rPr kumimoji="0" lang="sv-SE" altLang="sv-SE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, 200-300 000 inv., för den komplexa sjukvården och kostsamma investeringar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None/>
              <a:tabLst/>
              <a:defRPr/>
            </a:pPr>
            <a:r>
              <a:rPr lang="sv-SE" altLang="sv-SE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16</a:t>
            </a:r>
            <a:r>
              <a:rPr lang="sv-SE" altLang="sv-SE" dirty="0">
                <a:solidFill>
                  <a:prstClr val="black"/>
                </a:solidFill>
                <a:latin typeface="+mj-lt"/>
              </a:rPr>
              <a:t>. </a:t>
            </a:r>
            <a:r>
              <a:rPr lang="sv-SE" altLang="sv-SE" b="1" dirty="0">
                <a:solidFill>
                  <a:prstClr val="black"/>
                </a:solidFill>
                <a:latin typeface="+mj-lt"/>
              </a:rPr>
              <a:t>Produktiviteten sjunker </a:t>
            </a:r>
            <a:r>
              <a:rPr lang="sv-SE" altLang="sv-SE" dirty="0">
                <a:solidFill>
                  <a:prstClr val="black"/>
                </a:solidFill>
                <a:latin typeface="+mj-lt"/>
              </a:rPr>
              <a:t>i svensk sjukvård</a:t>
            </a:r>
            <a:endParaRPr kumimoji="0" lang="sv-SE" altLang="sv-SE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indent="0">
              <a:buClr>
                <a:srgbClr val="5B9BD5">
                  <a:lumMod val="75000"/>
                </a:srgbClr>
              </a:buClr>
              <a:buSzPct val="100000"/>
              <a:buNone/>
              <a:defRPr/>
            </a:pPr>
            <a:r>
              <a:rPr lang="sv-SE" altLang="sv-SE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17. </a:t>
            </a:r>
            <a:r>
              <a:rPr lang="sv-SE" altLang="sv-SE" b="1" dirty="0">
                <a:solidFill>
                  <a:prstClr val="black"/>
                </a:solidFill>
                <a:latin typeface="+mj-lt"/>
              </a:rPr>
              <a:t>Ö</a:t>
            </a:r>
            <a:r>
              <a:rPr kumimoji="0" lang="sv-SE" altLang="sv-SE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vergripande</a:t>
            </a:r>
            <a:r>
              <a:rPr kumimoji="0" lang="sv-SE" altLang="sv-SE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ansvar saknas </a:t>
            </a:r>
            <a:r>
              <a:rPr kumimoji="0" lang="sv-SE" altLang="sv-SE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för kostsamma investeringar i teknik eller sjukhusbyggnader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AutoNum type="arabicPeriod"/>
              <a:tabLst/>
              <a:defRPr/>
            </a:pPr>
            <a:endParaRPr kumimoji="0" lang="sv-SE" altLang="sv-SE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206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 rot="10800000">
            <a:off x="0" y="-6065"/>
            <a:ext cx="12192000" cy="273084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-3" y="234039"/>
            <a:ext cx="12192000" cy="45719"/>
          </a:xfrm>
          <a:prstGeom prst="rect">
            <a:avLst/>
          </a:prstGeom>
          <a:gradFill>
            <a:gsLst>
              <a:gs pos="21000">
                <a:schemeClr val="bg1"/>
              </a:gs>
              <a:gs pos="8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97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/>
        </p:nvSpPr>
        <p:spPr>
          <a:xfrm rot="10800000" flipV="1">
            <a:off x="0" y="6813255"/>
            <a:ext cx="12192000" cy="45719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216808" y="1170028"/>
            <a:ext cx="779303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Vad</a:t>
            </a:r>
            <a:r>
              <a:rPr kumimoji="0" lang="en-US" alt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talar för </a:t>
            </a:r>
            <a:r>
              <a:rPr kumimoji="0" lang="en-US" altLang="en-US" sz="40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en</a:t>
            </a:r>
            <a:r>
              <a:rPr kumimoji="0" lang="en-US" alt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regional </a:t>
            </a:r>
            <a:r>
              <a:rPr kumimoji="0" lang="en-US" altLang="en-US" sz="40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sjukvård</a:t>
            </a:r>
            <a:r>
              <a:rPr kumimoji="0" lang="en-US" alt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?</a:t>
            </a:r>
          </a:p>
        </p:txBody>
      </p:sp>
      <p:sp>
        <p:nvSpPr>
          <p:cNvPr id="10" name="Rektangel 9"/>
          <p:cNvSpPr/>
          <p:nvPr/>
        </p:nvSpPr>
        <p:spPr>
          <a:xfrm rot="10800000" flipV="1">
            <a:off x="1667540" y="2392244"/>
            <a:ext cx="6456134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31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828141" y="3461865"/>
            <a:ext cx="7600046" cy="3424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None/>
              <a:tabLst/>
              <a:defRPr/>
            </a:pPr>
            <a:r>
              <a:rPr kumimoji="0" lang="sv-SE" altLang="sv-SE" sz="2800" b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  <a:r>
              <a:rPr kumimoji="0" lang="sv-SE" altLang="sv-SE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Närhetsprincipen är ofta att föredra, intuitivt motstånd mot centralisering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None/>
              <a:tabLst/>
              <a:defRPr/>
            </a:pPr>
            <a:r>
              <a:rPr kumimoji="0" lang="sv-SE" altLang="sv-SE" sz="2800" b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2. </a:t>
            </a:r>
            <a:r>
              <a:rPr kumimoji="0" lang="sv-SE" altLang="sv-SE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Samarbetet sjukvård-omsorg (region-kommun) underlättas??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None/>
              <a:tabLst/>
              <a:defRPr/>
            </a:pPr>
            <a:r>
              <a:rPr kumimoji="0" lang="sv-SE" altLang="sv-SE" sz="2800" b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3. </a:t>
            </a:r>
            <a:r>
              <a:rPr kumimoji="0" lang="sv-SE" altLang="sv-SE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Större krav på att hålla sig inom budgetramarna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None/>
              <a:tabLst/>
              <a:defRPr/>
            </a:pPr>
            <a:r>
              <a:rPr lang="sv-SE" altLang="sv-SE" sz="28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4</a:t>
            </a:r>
            <a:r>
              <a:rPr lang="sv-SE" altLang="sv-SE" sz="2800" i="1" dirty="0">
                <a:solidFill>
                  <a:prstClr val="black"/>
                </a:solidFill>
                <a:latin typeface="+mj-lt"/>
              </a:rPr>
              <a:t>. ….</a:t>
            </a:r>
            <a:r>
              <a:rPr kumimoji="0" lang="sv-SE" altLang="sv-SE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lang="sv-SE" altLang="sv-SE" sz="2800" i="1" dirty="0">
              <a:solidFill>
                <a:prstClr val="black"/>
              </a:solidFill>
              <a:latin typeface="+mj-lt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Sverige regioner karta - Sverige karta regioner (Norra Europa - Europa)">
            <a:extLst>
              <a:ext uri="{FF2B5EF4-FFF2-40B4-BE49-F238E27FC236}">
                <a16:creationId xmlns:a16="http://schemas.microsoft.com/office/drawing/2014/main" id="{65E57BC7-B46D-C1A1-85A6-2DD6FE356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020" y="475241"/>
            <a:ext cx="1790292" cy="363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426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 rot="10800000">
            <a:off x="0" y="-6065"/>
            <a:ext cx="12192000" cy="273084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-3" y="234039"/>
            <a:ext cx="12192000" cy="45719"/>
          </a:xfrm>
          <a:prstGeom prst="rect">
            <a:avLst/>
          </a:prstGeom>
          <a:gradFill>
            <a:gsLst>
              <a:gs pos="21000">
                <a:schemeClr val="bg1"/>
              </a:gs>
              <a:gs pos="8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97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/>
        </p:nvSpPr>
        <p:spPr>
          <a:xfrm rot="10800000" flipV="1">
            <a:off x="0" y="6813255"/>
            <a:ext cx="12192000" cy="45719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708389" y="683206"/>
            <a:ext cx="779303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877803" y="3139932"/>
            <a:ext cx="9078971" cy="3718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Arial"/>
              <a:buAutoNum type="arabicPeriod"/>
              <a:tabLst/>
              <a:defRPr/>
            </a:pP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E811393-DF87-F09D-A0EC-A78590005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49" y="2050244"/>
            <a:ext cx="7724301" cy="4346825"/>
          </a:xfrm>
          <a:prstGeom prst="rect">
            <a:avLst/>
          </a:prstGeom>
        </p:spPr>
      </p:pic>
      <p:sp>
        <p:nvSpPr>
          <p:cNvPr id="7" name="Rubrik 6">
            <a:extLst>
              <a:ext uri="{FF2B5EF4-FFF2-40B4-BE49-F238E27FC236}">
                <a16:creationId xmlns:a16="http://schemas.microsoft.com/office/drawing/2014/main" id="{CE5822B4-A587-3748-A3CB-A084C092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Problemen inom sjukvården är välkända</a:t>
            </a:r>
            <a:br>
              <a:rPr lang="sv-S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- varför kan de inte lösas?</a:t>
            </a:r>
          </a:p>
        </p:txBody>
      </p:sp>
    </p:spTree>
    <p:extLst>
      <p:ext uri="{BB962C8B-B14F-4D97-AF65-F5344CB8AC3E}">
        <p14:creationId xmlns:p14="http://schemas.microsoft.com/office/powerpoint/2010/main" val="425888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 rot="10800000">
            <a:off x="0" y="-6065"/>
            <a:ext cx="12192000" cy="273084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-3" y="234039"/>
            <a:ext cx="12192000" cy="45719"/>
          </a:xfrm>
          <a:prstGeom prst="rect">
            <a:avLst/>
          </a:prstGeom>
          <a:gradFill>
            <a:gsLst>
              <a:gs pos="21000">
                <a:schemeClr val="bg1"/>
              </a:gs>
              <a:gs pos="8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97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/>
        </p:nvSpPr>
        <p:spPr>
          <a:xfrm rot="10800000" flipV="1">
            <a:off x="0" y="6812395"/>
            <a:ext cx="12192000" cy="45719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276360" y="3108969"/>
            <a:ext cx="10572751" cy="12922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2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063102" y="887617"/>
            <a:ext cx="6389390" cy="884816"/>
          </a:xfrm>
        </p:spPr>
        <p:txBody>
          <a:bodyPr>
            <a:normAutofit fontScale="90000"/>
          </a:bodyPr>
          <a:lstStyle/>
          <a:p>
            <a:pPr algn="ctr"/>
            <a:r>
              <a:rPr lang="sv-SE" altLang="sv-SE" sz="4900" dirty="0">
                <a:solidFill>
                  <a:schemeClr val="accent5">
                    <a:lumMod val="75000"/>
                  </a:schemeClr>
                </a:solidFill>
              </a:rPr>
              <a:t>Den svenska sjukvården</a:t>
            </a:r>
            <a:br>
              <a:rPr lang="sv-SE" altLang="sv-SE" sz="4000" dirty="0"/>
            </a:br>
            <a:endParaRPr lang="en-US" sz="4000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980791" y="1700317"/>
            <a:ext cx="9327497" cy="46132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v-SE" sz="2400" dirty="0">
                <a:latin typeface="+mj-lt"/>
              </a:rPr>
              <a:t>Internationellt </a:t>
            </a:r>
            <a:r>
              <a:rPr lang="sv-SE" sz="2400" u="sng" dirty="0">
                <a:latin typeface="+mj-lt"/>
              </a:rPr>
              <a:t>utmärkta resultat inom vissa diagnoser</a:t>
            </a:r>
            <a:r>
              <a:rPr lang="sv-SE" sz="2400" dirty="0">
                <a:latin typeface="+mj-lt"/>
              </a:rPr>
              <a:t>: mödra- &amp; neonatalvård, hjärtvård, stroke, diabetes, reumatologi, barncancer &amp; barndiabetes.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sv-SE" sz="24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v-SE" sz="2400" u="sng" dirty="0">
                <a:latin typeface="+mj-lt"/>
              </a:rPr>
              <a:t>Betydande problem på systemnivå </a:t>
            </a:r>
            <a:r>
              <a:rPr lang="sv-SE" sz="2400" dirty="0">
                <a:latin typeface="+mj-lt"/>
              </a:rPr>
              <a:t>med tillgänglighet, koordination, kontinuitet och kostnadseffektivitet. Systemet skapar en ojämlik vård.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v-SE" sz="2400" dirty="0">
                <a:latin typeface="+mj-lt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v-SE" sz="2400" u="sng" dirty="0">
                <a:latin typeface="+mj-lt"/>
              </a:rPr>
              <a:t>Generellt tappar svenska vården </a:t>
            </a:r>
            <a:r>
              <a:rPr lang="sv-SE" sz="2400" dirty="0">
                <a:latin typeface="+mj-lt"/>
              </a:rPr>
              <a:t>i internationell ranking (ofta på 11-20 plats), efter Norge och Danmark.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v-SE" sz="24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v-SE" sz="2400" dirty="0">
                <a:latin typeface="+mj-lt"/>
              </a:rPr>
              <a:t>Sverige är enda landet i Norden som </a:t>
            </a:r>
            <a:r>
              <a:rPr lang="sv-SE" sz="2400" u="sng" dirty="0">
                <a:latin typeface="+mj-lt"/>
              </a:rPr>
              <a:t>inte har ett statligt skattefinansierat vårdsystem</a:t>
            </a:r>
            <a:r>
              <a:rPr lang="sv-SE" sz="2400" dirty="0">
                <a:latin typeface="+mj-lt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sv-SE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v-SE" sz="2600" dirty="0">
              <a:latin typeface="+mj-lt"/>
            </a:endParaRPr>
          </a:p>
          <a:p>
            <a:pPr>
              <a:spcBef>
                <a:spcPts val="2000"/>
              </a:spcBef>
              <a:defRPr/>
            </a:pPr>
            <a:endParaRPr lang="sv-SE" sz="2400" dirty="0">
              <a:latin typeface="+mj-lt"/>
            </a:endParaRPr>
          </a:p>
          <a:p>
            <a:pPr marL="0" indent="0">
              <a:buNone/>
              <a:defRPr/>
            </a:pPr>
            <a:endParaRPr lang="sv-SE" sz="2400" i="1" dirty="0">
              <a:latin typeface="+mj-lt"/>
            </a:endParaRPr>
          </a:p>
          <a:p>
            <a:pPr marL="0" indent="0">
              <a:buNone/>
              <a:defRPr/>
            </a:pPr>
            <a:endParaRPr lang="sv-SE" sz="2400" i="1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24578" name="Picture 2" descr="C:\Users\Marianne\Desktop\sweden-countr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738" y="676556"/>
            <a:ext cx="1071566" cy="107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 8"/>
          <p:cNvSpPr/>
          <p:nvPr/>
        </p:nvSpPr>
        <p:spPr>
          <a:xfrm rot="10800000">
            <a:off x="2647947" y="1426901"/>
            <a:ext cx="521970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31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33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 rot="10800000">
            <a:off x="0" y="-6065"/>
            <a:ext cx="12192000" cy="273084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-3" y="234039"/>
            <a:ext cx="12192000" cy="45719"/>
          </a:xfrm>
          <a:prstGeom prst="rect">
            <a:avLst/>
          </a:prstGeom>
          <a:gradFill>
            <a:gsLst>
              <a:gs pos="21000">
                <a:schemeClr val="bg1"/>
              </a:gs>
              <a:gs pos="8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97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/>
        </p:nvSpPr>
        <p:spPr>
          <a:xfrm rot="10800000" flipV="1">
            <a:off x="0" y="6813255"/>
            <a:ext cx="12192000" cy="45719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998547" y="507125"/>
            <a:ext cx="779303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Sjukvårdens</a:t>
            </a:r>
            <a:r>
              <a:rPr kumimoji="0" lang="en-US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problemområden</a:t>
            </a:r>
            <a:endParaRPr kumimoji="0" lang="en-US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0" name="Rektangel 9"/>
          <p:cNvSpPr/>
          <p:nvPr/>
        </p:nvSpPr>
        <p:spPr>
          <a:xfrm rot="10800000" flipV="1">
            <a:off x="2666999" y="1652149"/>
            <a:ext cx="6456134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31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635677" y="2495444"/>
            <a:ext cx="7600046" cy="3424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indent="-514350">
              <a:buClr>
                <a:srgbClr val="5B9BD5">
                  <a:lumMod val="75000"/>
                </a:srgbClr>
              </a:buClr>
              <a:buSzPct val="100000"/>
              <a:buFont typeface="Arial"/>
              <a:buAutoNum type="arabicPeriod"/>
              <a:defRPr/>
            </a:pPr>
            <a:r>
              <a:rPr kumimoji="0" lang="sv-SE" altLang="sv-SE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Ansvar och styrning</a:t>
            </a:r>
          </a:p>
          <a:p>
            <a:pPr marL="514350" indent="-514350">
              <a:buClr>
                <a:srgbClr val="5B9BD5">
                  <a:lumMod val="75000"/>
                </a:srgbClr>
              </a:buClr>
              <a:buSzPct val="100000"/>
              <a:buAutoNum type="arabicPeriod"/>
              <a:defRPr/>
            </a:pPr>
            <a:r>
              <a:rPr kumimoji="0" lang="sv-SE" altLang="sv-SE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Jämlik vård</a:t>
            </a:r>
          </a:p>
          <a:p>
            <a:pPr marL="514350" indent="-514350">
              <a:buClr>
                <a:srgbClr val="5B9BD5">
                  <a:lumMod val="75000"/>
                </a:srgbClr>
              </a:buClr>
              <a:buSzPct val="100000"/>
              <a:buAutoNum type="arabicPeriod"/>
              <a:defRPr/>
            </a:pPr>
            <a:r>
              <a:rPr kumimoji="0" lang="sv-SE" altLang="sv-SE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Kvalitet</a:t>
            </a:r>
            <a:endParaRPr lang="sv-SE" altLang="sv-SE" sz="2800" dirty="0">
              <a:solidFill>
                <a:prstClr val="black"/>
              </a:solidFill>
              <a:latin typeface="+mj-lt"/>
            </a:endParaRPr>
          </a:p>
          <a:p>
            <a:pPr marL="514350" indent="-514350">
              <a:buClr>
                <a:srgbClr val="5B9BD5">
                  <a:lumMod val="75000"/>
                </a:srgbClr>
              </a:buClr>
              <a:buSzPct val="100000"/>
              <a:buAutoNum type="arabicPeriod"/>
              <a:defRPr/>
            </a:pPr>
            <a:r>
              <a:rPr lang="sv-SE" altLang="sv-SE" sz="2800" dirty="0">
                <a:solidFill>
                  <a:prstClr val="black"/>
                </a:solidFill>
                <a:latin typeface="+mj-lt"/>
              </a:rPr>
              <a:t>Kostnadseffektivitet</a:t>
            </a:r>
            <a:endParaRPr kumimoji="0" lang="sv-SE" altLang="sv-SE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635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 rot="10800000">
            <a:off x="0" y="-6065"/>
            <a:ext cx="12192000" cy="273084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-3" y="234039"/>
            <a:ext cx="12192000" cy="45719"/>
          </a:xfrm>
          <a:prstGeom prst="rect">
            <a:avLst/>
          </a:prstGeom>
          <a:gradFill>
            <a:gsLst>
              <a:gs pos="21000">
                <a:schemeClr val="bg1"/>
              </a:gs>
              <a:gs pos="8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97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/>
        </p:nvSpPr>
        <p:spPr>
          <a:xfrm rot="10800000" flipV="1">
            <a:off x="0" y="6813255"/>
            <a:ext cx="12192000" cy="45719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542032" y="949084"/>
            <a:ext cx="7793039" cy="57150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Ansvar </a:t>
            </a:r>
            <a:r>
              <a:rPr kumimoji="0" lang="en-US" altLang="en-US" sz="44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och</a:t>
            </a:r>
            <a:r>
              <a:rPr kumimoji="0" lang="en-US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styrning</a:t>
            </a:r>
            <a:endParaRPr kumimoji="0" lang="en-US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0" name="Rektangel 9"/>
          <p:cNvSpPr/>
          <p:nvPr/>
        </p:nvSpPr>
        <p:spPr>
          <a:xfrm rot="10800000">
            <a:off x="3211031" y="1581545"/>
            <a:ext cx="4455043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31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59982" y="4150645"/>
            <a:ext cx="11376836" cy="2769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None/>
              <a:tabLst/>
              <a:defRPr/>
            </a:pP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Clr>
                <a:srgbClr val="5B9BD5">
                  <a:lumMod val="75000"/>
                </a:srgbClr>
              </a:buClr>
              <a:buSzPct val="100000"/>
              <a:buNone/>
              <a:defRPr/>
            </a:pPr>
            <a:endParaRPr lang="sv-SE" altLang="sv-SE" b="1" noProof="0" dirty="0">
              <a:solidFill>
                <a:prstClr val="black"/>
              </a:solidFill>
              <a:latin typeface="Calibri"/>
            </a:endParaRPr>
          </a:p>
          <a:p>
            <a:pPr marL="0" indent="0">
              <a:buClr>
                <a:srgbClr val="5B9BD5">
                  <a:lumMod val="75000"/>
                </a:srgbClr>
              </a:buClr>
              <a:buSzPct val="100000"/>
              <a:buNone/>
              <a:defRPr/>
            </a:pP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indent="-457200">
              <a:buClr>
                <a:srgbClr val="5B9BD5">
                  <a:lumMod val="75000"/>
                </a:srgbClr>
              </a:buClr>
              <a:buSzPct val="100000"/>
              <a:buFont typeface="Arial"/>
              <a:buAutoNum type="arabicPeriod"/>
              <a:defRPr/>
            </a:pP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sv-SE" alt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Den regionala skattetaxeringen </a:t>
            </a:r>
            <a:r>
              <a:rPr kumimoji="0" lang="sv-SE" alt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ger staten ett begränsat mandat att påverka vården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  <a:tabLst/>
              <a:defRPr/>
            </a:pPr>
            <a:r>
              <a:rPr lang="sv-SE" altLang="sv-SE" b="1" dirty="0">
                <a:solidFill>
                  <a:prstClr val="black"/>
                </a:solidFill>
                <a:latin typeface="+mj-lt"/>
              </a:rPr>
              <a:t>Avsaknad av helhetsansvar</a:t>
            </a:r>
            <a:r>
              <a:rPr lang="sv-SE" altLang="sv-SE" dirty="0">
                <a:solidFill>
                  <a:prstClr val="black"/>
                </a:solidFill>
                <a:latin typeface="+mj-lt"/>
              </a:rPr>
              <a:t>, indirekt styrning av s</a:t>
            </a:r>
            <a:r>
              <a:rPr kumimoji="0" lang="sv-SE" altLang="sv-SE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tatliga</a:t>
            </a:r>
            <a:r>
              <a:rPr kumimoji="0" lang="sv-SE" altLang="sv-SE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myndigheter </a:t>
            </a:r>
            <a:r>
              <a:rPr kumimoji="0" lang="sv-SE" alt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inkl. regeringen, FHM, MSB, Krisledningsnämnd, Socialstyrelsen, IVO, m.fl. Ingen bra ordning vid en krigssituation.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  <a:tabLst/>
              <a:defRPr/>
            </a:pPr>
            <a:r>
              <a:rPr lang="sv-SE" altLang="sv-SE" b="1" dirty="0">
                <a:solidFill>
                  <a:prstClr val="black"/>
                </a:solidFill>
                <a:latin typeface="+mj-lt"/>
              </a:rPr>
              <a:t>Försvårad kris- /</a:t>
            </a:r>
            <a:r>
              <a:rPr lang="sv-SE" altLang="sv-SE" b="1" dirty="0" err="1">
                <a:solidFill>
                  <a:prstClr val="black"/>
                </a:solidFill>
                <a:latin typeface="+mj-lt"/>
              </a:rPr>
              <a:t>krigshantering</a:t>
            </a:r>
            <a:r>
              <a:rPr lang="sv-SE" altLang="sv-SE" b="1" dirty="0">
                <a:solidFill>
                  <a:prstClr val="black"/>
                </a:solidFill>
                <a:latin typeface="+mj-lt"/>
              </a:rPr>
              <a:t>. </a:t>
            </a:r>
            <a:r>
              <a:rPr kumimoji="0" lang="sv-SE" alt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Pandemin tydliggjorde skillnader i krishanteringen: beredskapslager, smittestning, smittspårning, skyddsutrustning, IVA kapacitet.</a:t>
            </a:r>
            <a:r>
              <a:rPr kumimoji="0" lang="sv-SE" alt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sv-SE" alt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3800 regionpolitiker </a:t>
            </a:r>
            <a:r>
              <a:rPr kumimoji="0" lang="sv-SE" alt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med korta mandatperioder och ofta begränsade kunskaper styr vården</a:t>
            </a:r>
          </a:p>
          <a:p>
            <a:pPr marL="457200" indent="-457200">
              <a:buClr>
                <a:srgbClr val="5B9BD5">
                  <a:lumMod val="75000"/>
                </a:srgbClr>
              </a:buClr>
              <a:buSzPct val="100000"/>
              <a:buFont typeface="Arial"/>
              <a:buAutoNum type="arabicPeriod"/>
              <a:defRPr/>
            </a:pP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indent="-457200">
              <a:buClr>
                <a:srgbClr val="5B9BD5">
                  <a:lumMod val="75000"/>
                </a:srgbClr>
              </a:buClr>
              <a:buSzPct val="100000"/>
              <a:buFont typeface="Arial"/>
              <a:buAutoNum type="arabicPeriod"/>
              <a:defRPr/>
            </a:pPr>
            <a:endParaRPr kumimoji="0" lang="sv-SE" altLang="sv-SE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indent="-457200">
              <a:buClr>
                <a:srgbClr val="5B9BD5">
                  <a:lumMod val="75000"/>
                </a:srgbClr>
              </a:buClr>
              <a:buSzPct val="100000"/>
              <a:buFont typeface="Arial"/>
              <a:buAutoNum type="arabicPeriod"/>
              <a:defRPr/>
            </a:pPr>
            <a:endParaRPr kumimoji="0" lang="sv-SE" altLang="sv-S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indent="-457200">
              <a:buClr>
                <a:srgbClr val="5B9BD5">
                  <a:lumMod val="75000"/>
                </a:srgbClr>
              </a:buClr>
              <a:buSzPct val="100000"/>
              <a:buFont typeface="Arial"/>
              <a:buAutoNum type="arabicPeriod"/>
              <a:defRPr/>
            </a:pPr>
            <a:endParaRPr kumimoji="0" lang="sv-SE" altLang="sv-SE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Arial"/>
              <a:buNone/>
              <a:tabLst/>
              <a:defRPr/>
            </a:pPr>
            <a:r>
              <a:rPr kumimoji="0" lang="sv-SE" alt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979C23B-3ACF-DE21-08BE-330476CEAD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D1C4741A-89C1-9FA1-AE61-0A6E7B8D94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1C516E84-394A-F7BB-A4E2-76C65F1429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FA41DFE-75C2-491B-C425-2B0863B97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3560" y="507110"/>
            <a:ext cx="1454996" cy="144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1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 rot="10800000">
            <a:off x="0" y="-6065"/>
            <a:ext cx="12192000" cy="273084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-3" y="234039"/>
            <a:ext cx="12192000" cy="45719"/>
          </a:xfrm>
          <a:prstGeom prst="rect">
            <a:avLst/>
          </a:prstGeom>
          <a:gradFill>
            <a:gsLst>
              <a:gs pos="21000">
                <a:schemeClr val="bg1"/>
              </a:gs>
              <a:gs pos="8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97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/>
        </p:nvSpPr>
        <p:spPr>
          <a:xfrm rot="10800000" flipV="1">
            <a:off x="0" y="6813255"/>
            <a:ext cx="12192000" cy="45719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542032" y="949084"/>
            <a:ext cx="7793039" cy="57150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Ansvar </a:t>
            </a:r>
            <a:r>
              <a:rPr kumimoji="0" lang="en-US" altLang="en-US" sz="44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och</a:t>
            </a:r>
            <a:r>
              <a:rPr kumimoji="0" lang="en-US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styrning</a:t>
            </a:r>
            <a:endParaRPr kumimoji="0" lang="en-US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0" name="Rektangel 9"/>
          <p:cNvSpPr/>
          <p:nvPr/>
        </p:nvSpPr>
        <p:spPr>
          <a:xfrm rot="10800000">
            <a:off x="3211031" y="1581545"/>
            <a:ext cx="4455043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31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59982" y="3235486"/>
            <a:ext cx="11376836" cy="3941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+mj-lt"/>
              <a:buAutoNum type="arabicPeriod"/>
              <a:tabLst/>
              <a:defRPr/>
            </a:pP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Arial"/>
              <a:buNone/>
              <a:tabLst/>
              <a:defRPr/>
            </a:pPr>
            <a:endParaRPr kumimoji="0" lang="sv-SE" alt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Arial"/>
              <a:buNone/>
              <a:tabLst/>
              <a:defRPr/>
            </a:pP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Arial"/>
              <a:buAutoNum type="arabicPeriod"/>
              <a:tabLst/>
              <a:defRPr/>
            </a:pP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indent="0">
              <a:buClr>
                <a:srgbClr val="5B9BD5">
                  <a:lumMod val="75000"/>
                </a:srgbClr>
              </a:buClr>
              <a:buSzPct val="100000"/>
              <a:buNone/>
              <a:defRPr/>
            </a:pPr>
            <a:r>
              <a:rPr lang="sv-SE" altLang="sv-SE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5.</a:t>
            </a:r>
            <a:r>
              <a:rPr lang="sv-SE" altLang="sv-SE" b="1" dirty="0">
                <a:solidFill>
                  <a:prstClr val="black"/>
                </a:solidFill>
                <a:latin typeface="+mj-lt"/>
              </a:rPr>
              <a:t> F</a:t>
            </a:r>
            <a:r>
              <a:rPr kumimoji="0" lang="sv-SE" altLang="sv-SE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örebyggande</a:t>
            </a:r>
            <a:r>
              <a:rPr kumimoji="0" lang="sv-SE" altLang="sv-SE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vård är eftersatt</a:t>
            </a:r>
            <a:r>
              <a:rPr kumimoji="0" lang="sv-SE" altLang="sv-SE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Pandemins olika hantering med vaccinationer, testning och smittspårning är exempel på detta.</a:t>
            </a:r>
          </a:p>
          <a:p>
            <a:pPr marL="0" indent="0">
              <a:buClr>
                <a:srgbClr val="5B9BD5">
                  <a:lumMod val="75000"/>
                </a:srgbClr>
              </a:buClr>
              <a:buSzPct val="100000"/>
              <a:buNone/>
              <a:defRPr/>
            </a:pPr>
            <a:r>
              <a:rPr lang="sv-SE" altLang="sv-SE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6</a:t>
            </a:r>
            <a:r>
              <a:rPr lang="sv-SE" altLang="sv-SE" b="1" dirty="0">
                <a:solidFill>
                  <a:prstClr val="black"/>
                </a:solidFill>
                <a:latin typeface="+mj-lt"/>
              </a:rPr>
              <a:t>. Inget </a:t>
            </a:r>
            <a:r>
              <a:rPr kumimoji="0" lang="sv-SE" altLang="sv-SE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övergripande ansvar för kompetensförsörjningen</a:t>
            </a:r>
            <a:r>
              <a:rPr kumimoji="0" lang="sv-SE" altLang="sv-SE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; ST-läkare, efterutbildning av läkare, sjuksköterskor, </a:t>
            </a:r>
            <a:r>
              <a:rPr kumimoji="0" lang="sv-SE" altLang="sv-SE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usk</a:t>
            </a:r>
            <a:r>
              <a:rPr kumimoji="0" lang="sv-SE" altLang="sv-SE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m.fl.</a:t>
            </a:r>
            <a:r>
              <a:rPr lang="sv-SE" altLang="sv-SE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5.</a:t>
            </a:r>
            <a:r>
              <a:rPr kumimoji="0" lang="sv-SE" altLang="sv-SE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indent="0">
              <a:buClr>
                <a:srgbClr val="5B9BD5">
                  <a:lumMod val="75000"/>
                </a:srgbClr>
              </a:buClr>
              <a:buSzPct val="100000"/>
              <a:buNone/>
              <a:defRPr/>
            </a:pPr>
            <a:r>
              <a:rPr kumimoji="0" lang="sv-SE" altLang="sv-SE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</a:t>
            </a:r>
            <a:r>
              <a:rPr kumimoji="0" lang="sv-SE" altLang="sv-S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Universitetssjukvården</a:t>
            </a:r>
            <a:r>
              <a:rPr kumimoji="0" lang="sv-SE" alt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behöver skyddas och utvecklas. </a:t>
            </a:r>
            <a:r>
              <a:rPr lang="sv-SE" altLang="sv-SE" i="0" dirty="0">
                <a:solidFill>
                  <a:prstClr val="black"/>
                </a:solidFill>
                <a:latin typeface="+mj-lt"/>
              </a:rPr>
              <a:t>Centralisering av komplexa, sällan-sjukdomar</a:t>
            </a:r>
            <a:r>
              <a:rPr kumimoji="0" lang="sv-SE" altLang="sv-SE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lang="sv-SE" altLang="sv-SE" b="1" dirty="0">
                <a:solidFill>
                  <a:prstClr val="black"/>
                </a:solidFill>
                <a:latin typeface="+mj-lt"/>
              </a:rPr>
              <a:t> </a:t>
            </a:r>
          </a:p>
          <a:p>
            <a:pPr marL="0" indent="0">
              <a:buClr>
                <a:srgbClr val="5B9BD5">
                  <a:lumMod val="75000"/>
                </a:srgbClr>
              </a:buClr>
              <a:buSzPct val="100000"/>
              <a:buNone/>
              <a:defRPr/>
            </a:pPr>
            <a:endParaRPr kumimoji="0" lang="sv-SE" altLang="sv-SE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None/>
              <a:tabLst/>
              <a:defRPr/>
            </a:pP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Arial"/>
              <a:buAutoNum type="arabicPeriod"/>
              <a:tabLst/>
              <a:defRPr/>
            </a:pP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Arial"/>
              <a:buAutoNum type="arabicPeriod"/>
              <a:tabLst/>
              <a:defRPr/>
            </a:pP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Arial"/>
              <a:buAutoNum type="arabicPeriod"/>
              <a:tabLst/>
              <a:defRPr/>
            </a:pP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Arial"/>
              <a:buNone/>
              <a:tabLst/>
              <a:defRPr/>
            </a:pPr>
            <a:r>
              <a:rPr kumimoji="0" lang="sv-SE" alt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979C23B-3ACF-DE21-08BE-330476CEAD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54232" y="3657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D1C4741A-89C1-9FA1-AE61-0A6E7B8D94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1C516E84-394A-F7BB-A4E2-76C65F1429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744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 rot="10800000">
            <a:off x="0" y="-6065"/>
            <a:ext cx="12192000" cy="273084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-3" y="234039"/>
            <a:ext cx="12192000" cy="45719"/>
          </a:xfrm>
          <a:prstGeom prst="rect">
            <a:avLst/>
          </a:prstGeom>
          <a:gradFill>
            <a:gsLst>
              <a:gs pos="21000">
                <a:schemeClr val="bg1"/>
              </a:gs>
              <a:gs pos="8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97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/>
        </p:nvSpPr>
        <p:spPr>
          <a:xfrm rot="10800000" flipV="1">
            <a:off x="0" y="6813255"/>
            <a:ext cx="12192000" cy="45719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2017491" y="493467"/>
            <a:ext cx="779303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Jämlik</a:t>
            </a:r>
            <a:r>
              <a:rPr kumimoji="0" lang="en-US" alt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vård</a:t>
            </a:r>
            <a:endParaRPr kumimoji="0" lang="en-US" alt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0" name="Rektangel 9"/>
          <p:cNvSpPr/>
          <p:nvPr/>
        </p:nvSpPr>
        <p:spPr>
          <a:xfrm rot="10800000">
            <a:off x="3668230" y="1697765"/>
            <a:ext cx="4491563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31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670390" y="2436181"/>
            <a:ext cx="9078971" cy="4555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Arial"/>
              <a:buNone/>
              <a:tabLst/>
              <a:defRPr/>
            </a:pP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alt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Horisontell jämlikhet: </a:t>
            </a:r>
            <a:r>
              <a:rPr lang="sv-SE" altLang="sv-SE" dirty="0">
                <a:solidFill>
                  <a:prstClr val="black"/>
                </a:solidFill>
                <a:latin typeface="+mj-lt"/>
              </a:rPr>
              <a:t>har patienterna tillgång till lika vård för lika behov? Skillnader beroende på vårderbjudande, geografisk avstånd, ekonomi &amp; socioekonomi.</a:t>
            </a:r>
            <a:endParaRPr kumimoji="0" lang="sv-SE" altLang="sv-SE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alt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Vertikal jämlikhet: </a:t>
            </a:r>
            <a:r>
              <a:rPr kumimoji="0" lang="sv-SE" altLang="sv-SE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har patienter med olika slags sjukdomar tillgång till likartade resurser? Stora skillnader för psykisk ohälsa, kroniskt multisjuka patienter.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Char char="§"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7E9A363-A671-0850-98A7-A6695C482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251" y="647724"/>
            <a:ext cx="18960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64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rta Sverige läkemedel">
            <a:extLst>
              <a:ext uri="{FF2B5EF4-FFF2-40B4-BE49-F238E27FC236}">
                <a16:creationId xmlns:a16="http://schemas.microsoft.com/office/drawing/2014/main" id="{A26AB260-58C3-2B9F-C6DF-C816D6E6F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69" y="2626575"/>
            <a:ext cx="4010024" cy="265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rta Sverige">
            <a:extLst>
              <a:ext uri="{FF2B5EF4-FFF2-40B4-BE49-F238E27FC236}">
                <a16:creationId xmlns:a16="http://schemas.microsoft.com/office/drawing/2014/main" id="{7C9B6DD4-3C6F-E53C-9C23-3ECB30487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7" y="2626575"/>
            <a:ext cx="3965126" cy="265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rta Sverige">
            <a:extLst>
              <a:ext uri="{FF2B5EF4-FFF2-40B4-BE49-F238E27FC236}">
                <a16:creationId xmlns:a16="http://schemas.microsoft.com/office/drawing/2014/main" id="{34F0D408-A84C-2913-DDB0-F62E5767A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71" y="2610464"/>
            <a:ext cx="4225224" cy="279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5346BD11-87A9-5391-31B3-524B7884F66C}"/>
              </a:ext>
            </a:extLst>
          </p:cNvPr>
          <p:cNvSpPr txBox="1"/>
          <p:nvPr/>
        </p:nvSpPr>
        <p:spPr>
          <a:xfrm>
            <a:off x="1719373" y="502681"/>
            <a:ext cx="91683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Betydande regionala skillnader mellan regionerna vad gäller läkartäthet, läkemedelskostnader och sjuktal.</a:t>
            </a:r>
          </a:p>
        </p:txBody>
      </p:sp>
    </p:spTree>
    <p:extLst>
      <p:ext uri="{BB962C8B-B14F-4D97-AF65-F5344CB8AC3E}">
        <p14:creationId xmlns:p14="http://schemas.microsoft.com/office/powerpoint/2010/main" val="353209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 rot="10800000">
            <a:off x="0" y="-6065"/>
            <a:ext cx="12192000" cy="273084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-3" y="234039"/>
            <a:ext cx="12192000" cy="45719"/>
          </a:xfrm>
          <a:prstGeom prst="rect">
            <a:avLst/>
          </a:prstGeom>
          <a:gradFill>
            <a:gsLst>
              <a:gs pos="21000">
                <a:schemeClr val="bg1"/>
              </a:gs>
              <a:gs pos="8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97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/>
        </p:nvSpPr>
        <p:spPr>
          <a:xfrm rot="10800000" flipV="1">
            <a:off x="0" y="6813255"/>
            <a:ext cx="12192000" cy="45719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2017493" y="519863"/>
            <a:ext cx="779303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Jämlik</a:t>
            </a:r>
            <a:r>
              <a:rPr kumimoji="0" lang="en-US" alt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vård</a:t>
            </a:r>
            <a:endParaRPr kumimoji="0" lang="en-US" alt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0" name="Rektangel 9"/>
          <p:cNvSpPr/>
          <p:nvPr/>
        </p:nvSpPr>
        <p:spPr>
          <a:xfrm rot="10800000">
            <a:off x="3668232" y="1720517"/>
            <a:ext cx="4491563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31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361508" y="2453995"/>
            <a:ext cx="9078971" cy="4882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Arial"/>
              <a:buNone/>
              <a:tabLst/>
              <a:defRPr/>
            </a:pP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Clr>
                <a:srgbClr val="5B9BD5">
                  <a:lumMod val="75000"/>
                </a:srgbClr>
              </a:buClr>
              <a:buSzPct val="100000"/>
              <a:buNone/>
              <a:defRPr/>
            </a:pPr>
            <a:r>
              <a:rPr lang="sv-SE" altLang="sv-SE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8</a:t>
            </a:r>
            <a:r>
              <a:rPr lang="sv-SE" altLang="sv-SE" b="1" dirty="0">
                <a:solidFill>
                  <a:prstClr val="black"/>
                </a:solidFill>
                <a:latin typeface="+mj-lt"/>
              </a:rPr>
              <a:t>. Regiongränserna hinder </a:t>
            </a:r>
            <a:r>
              <a:rPr lang="sv-SE" altLang="sv-SE" dirty="0">
                <a:solidFill>
                  <a:prstClr val="black"/>
                </a:solidFill>
                <a:latin typeface="+mj-lt"/>
              </a:rPr>
              <a:t>för patienternas valfrihet, svårt att få vård över regiongränserna.</a:t>
            </a:r>
            <a:r>
              <a:rPr kumimoji="0" lang="sv-SE" altLang="sv-SE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</a:p>
          <a:p>
            <a:pPr marL="0" indent="0">
              <a:buClr>
                <a:srgbClr val="5B9BD5">
                  <a:lumMod val="75000"/>
                </a:srgbClr>
              </a:buClr>
              <a:buSzPct val="100000"/>
              <a:buNone/>
              <a:defRPr/>
            </a:pPr>
            <a:r>
              <a:rPr lang="sv-SE" altLang="sv-SE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9. </a:t>
            </a:r>
            <a:r>
              <a:rPr lang="sv-SE" altLang="sv-SE" b="1" dirty="0">
                <a:solidFill>
                  <a:prstClr val="black"/>
                </a:solidFill>
                <a:latin typeface="+mj-lt"/>
              </a:rPr>
              <a:t>K</a:t>
            </a:r>
            <a:r>
              <a:rPr kumimoji="0" lang="sv-SE" altLang="sv-S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oordinationsproblem</a:t>
            </a:r>
            <a:r>
              <a:rPr kumimoji="0" lang="sv-SE" alt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vanliga mellan regionerna</a:t>
            </a:r>
          </a:p>
          <a:p>
            <a:pPr marL="0" indent="0">
              <a:buClr>
                <a:srgbClr val="5B9BD5">
                  <a:lumMod val="75000"/>
                </a:srgbClr>
              </a:buClr>
              <a:buSzPct val="100000"/>
              <a:buNone/>
              <a:defRPr/>
            </a:pPr>
            <a:r>
              <a:rPr lang="sv-SE" altLang="sv-SE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10. </a:t>
            </a:r>
            <a:r>
              <a:rPr lang="sv-SE" altLang="sv-SE" b="1" dirty="0">
                <a:solidFill>
                  <a:prstClr val="black"/>
                </a:solidFill>
                <a:latin typeface="+mj-lt"/>
              </a:rPr>
              <a:t>Av</a:t>
            </a:r>
            <a:r>
              <a:rPr kumimoji="0" lang="sv-SE" alt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saknad av ett nationellt elektroniskt journalsystem</a:t>
            </a:r>
          </a:p>
          <a:p>
            <a:pPr marL="0" indent="0">
              <a:buClr>
                <a:srgbClr val="5B9BD5">
                  <a:lumMod val="75000"/>
                </a:srgbClr>
              </a:buClr>
              <a:buSzPct val="100000"/>
              <a:buNone/>
              <a:defRPr/>
            </a:pPr>
            <a:r>
              <a:rPr lang="sv-SE" altLang="sv-SE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11. </a:t>
            </a:r>
            <a:r>
              <a:rPr lang="sv-SE" altLang="sv-SE" b="1" dirty="0">
                <a:solidFill>
                  <a:prstClr val="black"/>
                </a:solidFill>
                <a:latin typeface="+mj-lt"/>
              </a:rPr>
              <a:t>Skillnader i tillgänglighet </a:t>
            </a:r>
            <a:r>
              <a:rPr lang="sv-SE" altLang="sv-SE" dirty="0">
                <a:solidFill>
                  <a:prstClr val="black"/>
                </a:solidFill>
                <a:latin typeface="+mj-lt"/>
              </a:rPr>
              <a:t>mellan regionerna ger ojämlik vård</a:t>
            </a:r>
          </a:p>
          <a:p>
            <a:pPr marL="0" indent="0">
              <a:buClr>
                <a:srgbClr val="5B9BD5">
                  <a:lumMod val="75000"/>
                </a:srgbClr>
              </a:buClr>
              <a:buSzPct val="100000"/>
              <a:buNone/>
              <a:defRPr/>
            </a:pPr>
            <a:r>
              <a:rPr kumimoji="0" lang="sv-SE" alt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12. </a:t>
            </a:r>
            <a:r>
              <a:rPr kumimoji="0" lang="sv-SE" alt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Obalans mellan sjukhus- och primärvård. </a:t>
            </a:r>
          </a:p>
          <a:p>
            <a:pPr marL="0" indent="0">
              <a:buClr>
                <a:srgbClr val="5B9BD5">
                  <a:lumMod val="75000"/>
                </a:srgbClr>
              </a:buClr>
              <a:buSzPct val="100000"/>
              <a:buNone/>
              <a:defRPr/>
            </a:pPr>
            <a:endParaRPr kumimoji="0" lang="sv-SE" altLang="sv-SE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2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 rot="10800000">
            <a:off x="0" y="-6065"/>
            <a:ext cx="12192000" cy="273084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-3" y="234039"/>
            <a:ext cx="12192000" cy="45719"/>
          </a:xfrm>
          <a:prstGeom prst="rect">
            <a:avLst/>
          </a:prstGeom>
          <a:gradFill>
            <a:gsLst>
              <a:gs pos="21000">
                <a:schemeClr val="bg1"/>
              </a:gs>
              <a:gs pos="8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97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/>
        </p:nvSpPr>
        <p:spPr>
          <a:xfrm rot="10800000" flipV="1">
            <a:off x="0" y="6813255"/>
            <a:ext cx="12192000" cy="45719"/>
          </a:xfrm>
          <a:prstGeom prst="rect">
            <a:avLst/>
          </a:prstGeom>
          <a:solidFill>
            <a:srgbClr val="7C9EB4"/>
          </a:solidFill>
          <a:ln>
            <a:noFill/>
          </a:ln>
          <a:effectLst>
            <a:reflection blurRad="6350" stA="50000" endA="300" endPos="31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796526" y="375302"/>
            <a:ext cx="779303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dirty="0" err="1">
                <a:solidFill>
                  <a:srgbClr val="4472C4">
                    <a:lumMod val="75000"/>
                  </a:srgbClr>
                </a:solidFill>
                <a:latin typeface="Calibri Light"/>
              </a:rPr>
              <a:t>Vårdens</a:t>
            </a:r>
            <a:r>
              <a:rPr lang="en-US" altLang="en-US" sz="4000" dirty="0">
                <a:solidFill>
                  <a:srgbClr val="4472C4">
                    <a:lumMod val="75000"/>
                  </a:srgbClr>
                </a:solidFill>
                <a:latin typeface="Calibri Light"/>
              </a:rPr>
              <a:t> </a:t>
            </a:r>
            <a:r>
              <a:rPr lang="en-US" altLang="en-US" sz="4000" dirty="0" err="1">
                <a:solidFill>
                  <a:srgbClr val="4472C4">
                    <a:lumMod val="75000"/>
                  </a:srgbClr>
                </a:solidFill>
                <a:latin typeface="Calibri Light"/>
              </a:rPr>
              <a:t>kvalitet</a:t>
            </a:r>
            <a:endParaRPr kumimoji="0" lang="en-US" alt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0" name="Rektangel 9"/>
          <p:cNvSpPr/>
          <p:nvPr/>
        </p:nvSpPr>
        <p:spPr>
          <a:xfrm rot="10800000" flipV="1">
            <a:off x="4103479" y="1531041"/>
            <a:ext cx="3179134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50000" endA="300" endPos="31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998546" y="2548501"/>
            <a:ext cx="9078971" cy="4053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None/>
              <a:tabLst/>
              <a:defRPr/>
            </a:pPr>
            <a:endParaRPr kumimoji="0" lang="sv-SE" altLang="sv-SE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Clr>
                <a:srgbClr val="5B9BD5">
                  <a:lumMod val="75000"/>
                </a:srgbClr>
              </a:buClr>
              <a:buSzPct val="100000"/>
              <a:buNone/>
              <a:defRPr/>
            </a:pPr>
            <a:r>
              <a:rPr lang="sv-SE" altLang="sv-SE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13. </a:t>
            </a:r>
            <a:r>
              <a:rPr lang="sv-SE" altLang="sv-SE" b="1" dirty="0">
                <a:solidFill>
                  <a:prstClr val="black"/>
                </a:solidFill>
                <a:latin typeface="+mj-lt"/>
              </a:rPr>
              <a:t>Komplexa sällan- ingrepp/operationer</a:t>
            </a:r>
            <a:r>
              <a:rPr lang="sv-SE" altLang="sv-SE" dirty="0">
                <a:solidFill>
                  <a:prstClr val="black"/>
                </a:solidFill>
                <a:latin typeface="+mj-lt"/>
              </a:rPr>
              <a:t> kräver stor volymer för hög kvalitet, </a:t>
            </a:r>
            <a:endParaRPr kumimoji="0" lang="sv-SE" altLang="sv-SE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indent="0">
              <a:buClr>
                <a:srgbClr val="5B9BD5">
                  <a:lumMod val="75000"/>
                </a:srgbClr>
              </a:buClr>
              <a:buSzPct val="100000"/>
              <a:buNone/>
              <a:defRPr/>
            </a:pPr>
            <a:r>
              <a:rPr lang="sv-SE" altLang="sv-SE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14. </a:t>
            </a:r>
            <a:r>
              <a:rPr lang="sv-SE" altLang="sv-SE" b="1" dirty="0">
                <a:solidFill>
                  <a:prstClr val="black"/>
                </a:solidFill>
                <a:latin typeface="+mj-lt"/>
              </a:rPr>
              <a:t>S</a:t>
            </a:r>
            <a:r>
              <a:rPr kumimoji="0" lang="sv-SE" altLang="sv-SE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tora</a:t>
            </a:r>
            <a:r>
              <a:rPr kumimoji="0" lang="sv-SE" altLang="sv-SE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variationer </a:t>
            </a:r>
            <a:r>
              <a:rPr kumimoji="0" lang="sv-SE" altLang="sv-SE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mellan regionerna i kvalitetsregistren, typ av ingrepp, antal, resultat.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00000"/>
              <a:buFont typeface="Arial"/>
              <a:buAutoNum type="arabicPeriod"/>
              <a:tabLst/>
              <a:defRPr/>
            </a:pP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Wingdings" panose="05000000000000000000" pitchFamily="2" charset="2"/>
              <a:buNone/>
              <a:tabLst/>
              <a:defRPr/>
            </a:pPr>
            <a:endParaRPr kumimoji="0" lang="sv-SE" altLang="sv-SE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81FFB5C-BAC6-1562-034F-627756254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746" y="690618"/>
            <a:ext cx="1280271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699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0_5ME8qpkCK6KmF_fqDY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LMV6Dmjk.S_ikBvIyCm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LMV6Dmjk.S_ikBvIyC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PSGI9rFckSGy83yStoF1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LMV6Dmjk.S_ikBvIyCm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LMV6Dmjk.S_ikBvIyCm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LMV6Dmjk.S_ikBvIyCm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LMV6Dmjk.S_ikBvIyCm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LMV6Dmjk.S_ikBvIyCm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LMV6Dmjk.S_ikBvIyCm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orBCW4jHkq85H42Dr639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LMV6Dmjk.S_ikBvIyCm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LMV6Dmjk.S_ikBvIyCm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PSGI9rFckSGy83yStoF1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LMV6Dmjk.S_ikBvIyCm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PSGI9rFckSGy83yStoF1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LMV6Dmjk.S_ikBvIyCm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PSGI9rFckSGy83yStoF1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LMV6Dmjk.S_ikBvIyCm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nQ24vwIEmKjiMUsaAoi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D.klAYbky4jqiWyCWrE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LMV6Dmjk.S_ikBvIyCm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yQAxzGiEKOpWqB7HZ0y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nQ24vwIEmKjiMUsaAoi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csHJdDkkeb9XiKZst.fw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C9EB4"/>
        </a:solidFill>
        <a:ln>
          <a:noFill/>
        </a:ln>
        <a:effectLst>
          <a:reflection blurRad="6350" stA="50000" endA="300" endPos="31000" dir="5400000" sy="-100000" algn="bl" rotWithShape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C9EB4"/>
        </a:solidFill>
        <a:ln>
          <a:noFill/>
        </a:ln>
        <a:effectLst>
          <a:reflection blurRad="6350" stA="50000" endA="300" endPos="31000" dir="5400000" sy="-100000" algn="bl" rotWithShape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lek2007">
  <a:themeElements>
    <a:clrScheme name="lek2007 1">
      <a:dk1>
        <a:srgbClr val="000000"/>
      </a:dk1>
      <a:lt1>
        <a:srgbClr val="FFFFFF"/>
      </a:lt1>
      <a:dk2>
        <a:srgbClr val="03523E"/>
      </a:dk2>
      <a:lt2>
        <a:srgbClr val="DDDDDD"/>
      </a:lt2>
      <a:accent1>
        <a:srgbClr val="03523E"/>
      </a:accent1>
      <a:accent2>
        <a:srgbClr val="DDDDDD"/>
      </a:accent2>
      <a:accent3>
        <a:srgbClr val="FFFFFF"/>
      </a:accent3>
      <a:accent4>
        <a:srgbClr val="000000"/>
      </a:accent4>
      <a:accent5>
        <a:srgbClr val="AAB3AF"/>
      </a:accent5>
      <a:accent6>
        <a:srgbClr val="C8C8C8"/>
      </a:accent6>
      <a:hlink>
        <a:srgbClr val="FFAB57"/>
      </a:hlink>
      <a:folHlink>
        <a:srgbClr val="9BBF9E"/>
      </a:folHlink>
    </a:clrScheme>
    <a:fontScheme name="lek2007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ek2007 1">
        <a:dk1>
          <a:srgbClr val="000000"/>
        </a:dk1>
        <a:lt1>
          <a:srgbClr val="FFFFFF"/>
        </a:lt1>
        <a:dk2>
          <a:srgbClr val="03523E"/>
        </a:dk2>
        <a:lt2>
          <a:srgbClr val="DDDDDD"/>
        </a:lt2>
        <a:accent1>
          <a:srgbClr val="03523E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AAB3AF"/>
        </a:accent5>
        <a:accent6>
          <a:srgbClr val="C8C8C8"/>
        </a:accent6>
        <a:hlink>
          <a:srgbClr val="FFAB57"/>
        </a:hlink>
        <a:folHlink>
          <a:srgbClr val="9BBF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C9EB4"/>
        </a:solidFill>
        <a:ln>
          <a:noFill/>
        </a:ln>
        <a:effectLst>
          <a:reflection blurRad="6350" stA="50000" endA="300" endPos="31000" dir="5400000" sy="-100000" algn="bl" rotWithShape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10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C9EB4"/>
        </a:solidFill>
        <a:ln>
          <a:noFill/>
        </a:ln>
        <a:effectLst>
          <a:reflection blurRad="6350" stA="50000" endA="300" endPos="31000" dir="5400000" sy="-100000" algn="bl" rotWithShape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16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0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C9EB4"/>
        </a:solidFill>
        <a:ln>
          <a:noFill/>
        </a:ln>
        <a:effectLst>
          <a:reflection blurRad="6350" stA="50000" endA="300" endPos="31000" dir="5400000" sy="-100000" algn="bl" rotWithShape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TM02900771[[fn=Del]]</Template>
  <TotalTime>23426</TotalTime>
  <Words>517</Words>
  <Application>Microsoft Office PowerPoint</Application>
  <PresentationFormat>Bredbild</PresentationFormat>
  <Paragraphs>108</Paragraphs>
  <Slides>12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8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29" baseType="lpstr">
      <vt:lpstr>Arial</vt:lpstr>
      <vt:lpstr>Calibri</vt:lpstr>
      <vt:lpstr>Calibri Light</vt:lpstr>
      <vt:lpstr>Franklin Gothic Book</vt:lpstr>
      <vt:lpstr>Segoe UI</vt:lpstr>
      <vt:lpstr>Times New Roman</vt:lpstr>
      <vt:lpstr>Wingdings</vt:lpstr>
      <vt:lpstr>Wingdings 2</vt:lpstr>
      <vt:lpstr>HDOfficeLightV0</vt:lpstr>
      <vt:lpstr>2_HDOfficeLightV0</vt:lpstr>
      <vt:lpstr>3_HDOfficeLightV0</vt:lpstr>
      <vt:lpstr>4_lek2007</vt:lpstr>
      <vt:lpstr>7_HDOfficeLightV0</vt:lpstr>
      <vt:lpstr>10_HDOfficeLightV0</vt:lpstr>
      <vt:lpstr>16_HDOfficeLightV0</vt:lpstr>
      <vt:lpstr>20_HDOfficeLightV0</vt:lpstr>
      <vt:lpstr>think-cell Slide</vt:lpstr>
      <vt:lpstr>  Svensk sjukvård  – vad behöver bli bättre? </vt:lpstr>
      <vt:lpstr>Den svenska sjukvården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Problemen inom sjukvården är välkända - varför kan de inte lösas?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 Kullgren</dc:creator>
  <cp:lastModifiedBy>Jörgen Nordenström</cp:lastModifiedBy>
  <cp:revision>637</cp:revision>
  <cp:lastPrinted>2017-03-05T09:21:41Z</cp:lastPrinted>
  <dcterms:created xsi:type="dcterms:W3CDTF">2017-02-28T07:33:10Z</dcterms:created>
  <dcterms:modified xsi:type="dcterms:W3CDTF">2023-06-02T08:42:40Z</dcterms:modified>
</cp:coreProperties>
</file>